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Josefin Sans" pitchFamily="2" charset="0"/>
      <p:regular r:id="rId33"/>
    </p:embeddedFont>
    <p:embeddedFont>
      <p:font typeface="Josefin Sans Bold" pitchFamily="2" charset="0"/>
      <p:regular r:id="rId34"/>
      <p:boldItalic r:id="rId35"/>
    </p:embeddedFont>
    <p:embeddedFont>
      <p:font typeface="Montserrat Bold" panose="020B0604020202020204" charset="0"/>
      <p:regular r:id="rId36"/>
    </p:embeddedFont>
    <p:embeddedFont>
      <p:font typeface="Montserrat Semi-Bold" panose="020B0604020202020204" charset="0"/>
      <p:regular r:id="rId37"/>
    </p:embeddedFont>
    <p:embeddedFont>
      <p:font typeface="Montserrat Ultra-Bold" panose="020B0604020202020204" charset="0"/>
      <p:regular r:id="rId38"/>
    </p:embeddedFont>
    <p:embeddedFont>
      <p:font typeface="Open Sans Bold" panose="020B0604020202020204" charset="0"/>
      <p:regular r:id="rId39"/>
    </p:embeddedFont>
    <p:embeddedFont>
      <p:font typeface="Quicksand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sv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5.svg"/><Relationship Id="rId10" Type="http://schemas.openxmlformats.org/officeDocument/2006/relationships/image" Target="../media/image15.jpeg"/><Relationship Id="rId4" Type="http://schemas.openxmlformats.org/officeDocument/2006/relationships/image" Target="../media/image4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6.svg"/><Relationship Id="rId7" Type="http://schemas.openxmlformats.org/officeDocument/2006/relationships/image" Target="../media/image7.svg"/><Relationship Id="rId12" Type="http://schemas.openxmlformats.org/officeDocument/2006/relationships/image" Target="../media/image7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2.png"/><Relationship Id="rId5" Type="http://schemas.openxmlformats.org/officeDocument/2006/relationships/image" Target="../media/image68.sv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moqups.com/wdF69ZZg0zRbs9P9l2JYW6qrD2PvQtza/view/page/a880590a1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moqups.com/wdF69ZZg0zRbs9P9l2JYW6qrD2PvQtza/view/page/a880590a1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77570" y="1385007"/>
            <a:ext cx="6763234" cy="6985068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301" r="-206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13193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695837" y="-562581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522475" y="786474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065862" y="8191972"/>
            <a:ext cx="2667627" cy="839090"/>
          </a:xfrm>
          <a:custGeom>
            <a:avLst/>
            <a:gdLst/>
            <a:ahLst/>
            <a:cxnLst/>
            <a:rect l="l" t="t" r="r" b="b"/>
            <a:pathLst>
              <a:path w="2667627" h="839090">
                <a:moveTo>
                  <a:pt x="0" y="0"/>
                </a:moveTo>
                <a:lnTo>
                  <a:pt x="2667627" y="0"/>
                </a:lnTo>
                <a:lnTo>
                  <a:pt x="2667627" y="839090"/>
                </a:lnTo>
                <a:lnTo>
                  <a:pt x="0" y="839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2659591"/>
            <a:ext cx="7920460" cy="5532382"/>
          </a:xfrm>
          <a:custGeom>
            <a:avLst/>
            <a:gdLst/>
            <a:ahLst/>
            <a:cxnLst/>
            <a:rect l="l" t="t" r="r" b="b"/>
            <a:pathLst>
              <a:path w="7920460" h="5532382">
                <a:moveTo>
                  <a:pt x="0" y="0"/>
                </a:moveTo>
                <a:lnTo>
                  <a:pt x="7920460" y="0"/>
                </a:lnTo>
                <a:lnTo>
                  <a:pt x="7920460" y="5532381"/>
                </a:lnTo>
                <a:lnTo>
                  <a:pt x="0" y="55323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340177" y="8341500"/>
            <a:ext cx="2118997" cy="51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4"/>
              </a:lnSpc>
            </a:pPr>
            <a:r>
              <a:rPr lang="en-US" sz="3218" spc="-64">
                <a:solidFill>
                  <a:srgbClr val="13193D"/>
                </a:solidFill>
                <a:latin typeface="Josefin Sans"/>
                <a:ea typeface="Josefin Sans"/>
                <a:cs typeface="Josefin Sans"/>
                <a:sym typeface="Josefin Sans"/>
              </a:rPr>
              <a:t>Let's Start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4535" y="696864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Launch Schedule - Year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227" y="2358842"/>
            <a:ext cx="3613415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Q1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Version 1.1: Pre-sign up.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5143500"/>
            <a:ext cx="16830749" cy="0"/>
          </a:xfrm>
          <a:prstGeom prst="line">
            <a:avLst/>
          </a:prstGeom>
          <a:ln w="419100" cap="flat">
            <a:solidFill>
              <a:srgbClr val="00FFD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50643" y="5392420"/>
            <a:ext cx="4178262" cy="465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Q2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Pilot version of the app.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Testing with students from different campuses.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11178" y="2088515"/>
            <a:ext cx="5943406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Q3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Launch of the app in English and French for the Paris area.</a:t>
            </a:r>
          </a:p>
          <a:p>
            <a:pPr algn="ctr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584" y="6147440"/>
            <a:ext cx="3613415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Q4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3,824 rents by the end of the year.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4535" y="696864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Launch Schedule - Year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227" y="2263592"/>
            <a:ext cx="5449166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Q1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Version 5.2 with optimization of the UX and bug fixes.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5143500"/>
            <a:ext cx="16830749" cy="0"/>
          </a:xfrm>
          <a:prstGeom prst="line">
            <a:avLst/>
          </a:prstGeom>
          <a:ln w="419100" cap="flat">
            <a:solidFill>
              <a:srgbClr val="00FFD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965738" y="5335270"/>
            <a:ext cx="4178262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Q2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Start seeking partnerships with institutions such as ESN.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11178" y="2088515"/>
            <a:ext cx="8344003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Q3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Expansion of cloud services and storage. Expansion of our services to the Ile-de-France region. </a:t>
            </a:r>
          </a:p>
          <a:p>
            <a:pPr algn="ctr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584" y="6147440"/>
            <a:ext cx="3613415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Q4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5,736 rents by the end of the year.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4535" y="696864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Launch Schedule - Year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227" y="2188027"/>
            <a:ext cx="5096137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Q1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Expand the team with freelancers across France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5143500"/>
            <a:ext cx="16830749" cy="0"/>
          </a:xfrm>
          <a:prstGeom prst="line">
            <a:avLst/>
          </a:prstGeom>
          <a:ln w="419100" cap="flat">
            <a:solidFill>
              <a:srgbClr val="00FFD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50643" y="5392420"/>
            <a:ext cx="4849016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Q2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Go to marketing campaigns such as referral programs.</a:t>
            </a: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11178" y="2088515"/>
            <a:ext cx="8273397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Q3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Services of our app are extended to other major cities in France like Lyon and Nantes. </a:t>
            </a:r>
          </a:p>
          <a:p>
            <a:pPr algn="ctr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584" y="6147440"/>
            <a:ext cx="3613415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Q4</a:t>
            </a:r>
          </a:p>
          <a:p>
            <a:pPr marL="820421" lvl="1" indent="-410210" algn="ctr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7,457rents by the end of the year.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82328" y="3444387"/>
            <a:ext cx="3539818" cy="3398225"/>
          </a:xfrm>
          <a:custGeom>
            <a:avLst/>
            <a:gdLst/>
            <a:ahLst/>
            <a:cxnLst/>
            <a:rect l="l" t="t" r="r" b="b"/>
            <a:pathLst>
              <a:path w="3539818" h="3398225">
                <a:moveTo>
                  <a:pt x="0" y="0"/>
                </a:moveTo>
                <a:lnTo>
                  <a:pt x="3539818" y="0"/>
                </a:lnTo>
                <a:lnTo>
                  <a:pt x="3539818" y="3398226"/>
                </a:lnTo>
                <a:lnTo>
                  <a:pt x="0" y="3398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865854" y="3444387"/>
            <a:ext cx="3398225" cy="3398225"/>
          </a:xfrm>
          <a:custGeom>
            <a:avLst/>
            <a:gdLst/>
            <a:ahLst/>
            <a:cxnLst/>
            <a:rect l="l" t="t" r="r" b="b"/>
            <a:pathLst>
              <a:path w="3398225" h="3398225">
                <a:moveTo>
                  <a:pt x="0" y="0"/>
                </a:moveTo>
                <a:lnTo>
                  <a:pt x="3398226" y="0"/>
                </a:lnTo>
                <a:lnTo>
                  <a:pt x="3398226" y="3398226"/>
                </a:lnTo>
                <a:lnTo>
                  <a:pt x="0" y="3398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22146" y="1028700"/>
            <a:ext cx="3443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Market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21600" y="7402017"/>
            <a:ext cx="52612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monthly rental expense 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 euro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827" y="7402017"/>
            <a:ext cx="543827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3% of serviceable market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reachable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0297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13415" y="4614862"/>
            <a:ext cx="3443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Market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3227" y="5605463"/>
            <a:ext cx="58440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Research-based estimation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897797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Commercial launch</a:t>
            </a:r>
          </a:p>
        </p:txBody>
      </p:sp>
      <p:sp>
        <p:nvSpPr>
          <p:cNvPr id="3" name="Freeform 3"/>
          <p:cNvSpPr/>
          <p:nvPr/>
        </p:nvSpPr>
        <p:spPr>
          <a:xfrm>
            <a:off x="13466933" y="1028700"/>
            <a:ext cx="3792367" cy="3799274"/>
          </a:xfrm>
          <a:custGeom>
            <a:avLst/>
            <a:gdLst/>
            <a:ahLst/>
            <a:cxnLst/>
            <a:rect l="l" t="t" r="r" b="b"/>
            <a:pathLst>
              <a:path w="3792367" h="3799274">
                <a:moveTo>
                  <a:pt x="0" y="0"/>
                </a:moveTo>
                <a:lnTo>
                  <a:pt x="3792367" y="0"/>
                </a:lnTo>
                <a:lnTo>
                  <a:pt x="3792367" y="3799274"/>
                </a:lnTo>
                <a:lnTo>
                  <a:pt x="0" y="379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961658" y="2489654"/>
            <a:ext cx="2802917" cy="73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2"/>
              </a:lnSpc>
            </a:pPr>
            <a:r>
              <a:rPr lang="en-US" sz="4532" b="1" spc="-90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SMM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7242" y="2320909"/>
            <a:ext cx="678280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 b="1" spc="-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7242" y="2966720"/>
            <a:ext cx="6782809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4000 transactions inside the platform</a:t>
            </a: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Top 5 Institutions in Paris covered</a:t>
            </a: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ESN Partnership</a:t>
            </a:r>
          </a:p>
          <a:p>
            <a:pPr marL="647700" lvl="1" indent="-323850" algn="l">
              <a:lnSpc>
                <a:spcPts val="3899"/>
              </a:lnSpc>
              <a:buFont typeface="Arial"/>
              <a:buChar char="•"/>
            </a:pPr>
            <a:r>
              <a:rPr lang="en-US" sz="2999" spc="-5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Total marketing costs: 13.000 eur</a:t>
            </a:r>
          </a:p>
          <a:p>
            <a:pPr marL="0" lvl="0" indent="0" algn="l">
              <a:lnSpc>
                <a:spcPts val="3770"/>
              </a:lnSpc>
            </a:pPr>
            <a:endParaRPr lang="en-US" sz="2999" spc="-59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77242" y="6145514"/>
            <a:ext cx="678280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 b="1" spc="-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2-3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7242" y="6781800"/>
            <a:ext cx="6782809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Annual increase of transactions by 50% annually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Сhannelization and partner network expansion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Annual marketing costs: 20.000 eur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349484"/>
            <a:ext cx="772565" cy="1242429"/>
          </a:xfrm>
          <a:custGeom>
            <a:avLst/>
            <a:gdLst/>
            <a:ahLst/>
            <a:cxnLst/>
            <a:rect l="l" t="t" r="r" b="b"/>
            <a:pathLst>
              <a:path w="772565" h="1242429">
                <a:moveTo>
                  <a:pt x="0" y="0"/>
                </a:moveTo>
                <a:lnTo>
                  <a:pt x="772565" y="0"/>
                </a:lnTo>
                <a:lnTo>
                  <a:pt x="772565" y="1242429"/>
                </a:lnTo>
                <a:lnTo>
                  <a:pt x="0" y="124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6174089"/>
            <a:ext cx="772565" cy="1242429"/>
          </a:xfrm>
          <a:custGeom>
            <a:avLst/>
            <a:gdLst/>
            <a:ahLst/>
            <a:cxnLst/>
            <a:rect l="l" t="t" r="r" b="b"/>
            <a:pathLst>
              <a:path w="772565" h="1242429">
                <a:moveTo>
                  <a:pt x="0" y="0"/>
                </a:moveTo>
                <a:lnTo>
                  <a:pt x="772565" y="0"/>
                </a:lnTo>
                <a:lnTo>
                  <a:pt x="772565" y="1242429"/>
                </a:lnTo>
                <a:lnTo>
                  <a:pt x="0" y="124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555754" y="3219859"/>
            <a:ext cx="2911179" cy="2916482"/>
          </a:xfrm>
          <a:custGeom>
            <a:avLst/>
            <a:gdLst/>
            <a:ahLst/>
            <a:cxnLst/>
            <a:rect l="l" t="t" r="r" b="b"/>
            <a:pathLst>
              <a:path w="2911179" h="2916482">
                <a:moveTo>
                  <a:pt x="0" y="0"/>
                </a:moveTo>
                <a:lnTo>
                  <a:pt x="2911179" y="0"/>
                </a:lnTo>
                <a:lnTo>
                  <a:pt x="2911179" y="2916482"/>
                </a:lnTo>
                <a:lnTo>
                  <a:pt x="0" y="291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936149" y="4336144"/>
            <a:ext cx="2150389" cy="64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39"/>
              </a:lnSpc>
            </a:pPr>
            <a:r>
              <a:rPr lang="en-US" sz="1953" b="1" spc="-39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STUDENT ORGANIZATIONS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086538" y="5374312"/>
            <a:ext cx="3471880" cy="3478204"/>
          </a:xfrm>
          <a:custGeom>
            <a:avLst/>
            <a:gdLst/>
            <a:ahLst/>
            <a:cxnLst/>
            <a:rect l="l" t="t" r="r" b="b"/>
            <a:pathLst>
              <a:path w="3471880" h="3478204">
                <a:moveTo>
                  <a:pt x="0" y="0"/>
                </a:moveTo>
                <a:lnTo>
                  <a:pt x="3471880" y="0"/>
                </a:lnTo>
                <a:lnTo>
                  <a:pt x="3471880" y="3478203"/>
                </a:lnTo>
                <a:lnTo>
                  <a:pt x="0" y="347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3539455" y="6626685"/>
            <a:ext cx="2566047" cy="935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4"/>
              </a:lnSpc>
            </a:pPr>
            <a:r>
              <a:rPr lang="en-US" sz="2849" b="1" spc="-56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PAID PROMOTIONS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66095" y="3330796"/>
            <a:ext cx="8793205" cy="5949531"/>
          </a:xfrm>
          <a:custGeom>
            <a:avLst/>
            <a:gdLst/>
            <a:ahLst/>
            <a:cxnLst/>
            <a:rect l="l" t="t" r="r" b="b"/>
            <a:pathLst>
              <a:path w="8793205" h="5949531">
                <a:moveTo>
                  <a:pt x="0" y="0"/>
                </a:moveTo>
                <a:lnTo>
                  <a:pt x="8793205" y="0"/>
                </a:lnTo>
                <a:lnTo>
                  <a:pt x="8793205" y="5949532"/>
                </a:lnTo>
                <a:lnTo>
                  <a:pt x="0" y="5949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Competitive Environment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0725"/>
            <a:ext cx="101832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it fragmented or concentred?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51465"/>
            <a:ext cx="7437395" cy="284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many companies in the sector, Euopean and French marketplaces are highly fragmented. </a:t>
            </a:r>
          </a:p>
          <a:p>
            <a:pPr algn="l">
              <a:lnSpc>
                <a:spcPts val="4555"/>
              </a:lnSpc>
            </a:pPr>
            <a:endParaRPr lang="en-US" sz="325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55"/>
              </a:lnSpc>
            </a:pPr>
            <a:endParaRPr lang="en-US" sz="325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4603" y="3182025"/>
            <a:ext cx="7574697" cy="6076275"/>
          </a:xfrm>
          <a:custGeom>
            <a:avLst/>
            <a:gdLst/>
            <a:ahLst/>
            <a:cxnLst/>
            <a:rect l="l" t="t" r="r" b="b"/>
            <a:pathLst>
              <a:path w="7574697" h="6076275">
                <a:moveTo>
                  <a:pt x="0" y="0"/>
                </a:moveTo>
                <a:lnTo>
                  <a:pt x="7574697" y="0"/>
                </a:lnTo>
                <a:lnTo>
                  <a:pt x="7574697" y="6076275"/>
                </a:lnTo>
                <a:lnTo>
                  <a:pt x="0" y="607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Competitive Environment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0725"/>
            <a:ext cx="101669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Direct or Indirect Competitors?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23012"/>
            <a:ext cx="8655903" cy="51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Mostly of the competitors are indirect they have the biggest roles in this market. 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Ex: Amazon, Fnac, Leboncoin, Facebook Marketplace.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are a few buisnesses that are direct competitors but they do not have huge markets. 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Ex: Orent, Move &amp; Rent, Loc and Roll 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171825"/>
            <a:ext cx="8115300" cy="6086475"/>
          </a:xfrm>
          <a:custGeom>
            <a:avLst/>
            <a:gdLst/>
            <a:ahLst/>
            <a:cxnLst/>
            <a:rect l="l" t="t" r="r" b="b"/>
            <a:pathLst>
              <a:path w="8115300" h="6086475">
                <a:moveTo>
                  <a:pt x="0" y="0"/>
                </a:moveTo>
                <a:lnTo>
                  <a:pt x="8115300" y="0"/>
                </a:lnTo>
                <a:lnTo>
                  <a:pt x="8115300" y="6086475"/>
                </a:lnTo>
                <a:lnTo>
                  <a:pt x="0" y="608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Competitive Environment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0725"/>
            <a:ext cx="38829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actors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05150"/>
            <a:ext cx="8115300" cy="627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Leboncoin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France’s biggest sales website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70% of french population has already browsed the website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LeBonCoin estimated at €3 billion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sell everything cars, property, furniture, clothes, always P2P.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platform generates revenue by monetizing visibility (ads), they do not charge for transactions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797946"/>
            <a:ext cx="8115300" cy="4951708"/>
          </a:xfrm>
          <a:custGeom>
            <a:avLst/>
            <a:gdLst/>
            <a:ahLst/>
            <a:cxnLst/>
            <a:rect l="l" t="t" r="r" b="b"/>
            <a:pathLst>
              <a:path w="8115300" h="4951708">
                <a:moveTo>
                  <a:pt x="0" y="0"/>
                </a:moveTo>
                <a:lnTo>
                  <a:pt x="8115300" y="0"/>
                </a:lnTo>
                <a:lnTo>
                  <a:pt x="8115300" y="4951708"/>
                </a:lnTo>
                <a:lnTo>
                  <a:pt x="0" y="4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Competitive Environment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0725"/>
            <a:ext cx="38829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actors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05150"/>
            <a:ext cx="8115300" cy="627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Amazon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It’s leading the French e-commerce market, with e-commerce net sales of five $5 Billion and with 15 million monthly visitors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sell many products: electronics, clothing, home goods. B2P and P2P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Makes money by charging sellers fees for every transaction and for posting theirs goods. They also got a subscription offer (Amazon Prime)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40230" y="-299406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6316796" y="8429713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418452" y="4514701"/>
            <a:ext cx="4495989" cy="4495989"/>
            <a:chOff x="0" y="0"/>
            <a:chExt cx="5994652" cy="599465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994652" cy="599465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33940" y="0"/>
                    </a:moveTo>
                    <a:lnTo>
                      <a:pt x="778860" y="0"/>
                    </a:lnTo>
                    <a:cubicBezTo>
                      <a:pt x="797604" y="0"/>
                      <a:pt x="812800" y="15196"/>
                      <a:pt x="812800" y="33940"/>
                    </a:cubicBezTo>
                    <a:lnTo>
                      <a:pt x="812800" y="778860"/>
                    </a:lnTo>
                    <a:cubicBezTo>
                      <a:pt x="812800" y="797604"/>
                      <a:pt x="797604" y="812800"/>
                      <a:pt x="778860" y="812800"/>
                    </a:cubicBezTo>
                    <a:lnTo>
                      <a:pt x="33940" y="812800"/>
                    </a:lnTo>
                    <a:cubicBezTo>
                      <a:pt x="15196" y="812800"/>
                      <a:pt x="0" y="797604"/>
                      <a:pt x="0" y="778860"/>
                    </a:cubicBezTo>
                    <a:lnTo>
                      <a:pt x="0" y="33940"/>
                    </a:lnTo>
                    <a:cubicBezTo>
                      <a:pt x="0" y="15196"/>
                      <a:pt x="15196" y="0"/>
                      <a:pt x="3394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288" t="-36595" r="-18966" b="-611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608289" y="129381"/>
              <a:ext cx="2260046" cy="270101"/>
              <a:chOff x="0" y="0"/>
              <a:chExt cx="507475" cy="6064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07475" cy="60649"/>
              </a:xfrm>
              <a:custGeom>
                <a:avLst/>
                <a:gdLst/>
                <a:ahLst/>
                <a:cxnLst/>
                <a:rect l="l" t="t" r="r" b="b"/>
                <a:pathLst>
                  <a:path w="507475" h="60649">
                    <a:moveTo>
                      <a:pt x="30324" y="0"/>
                    </a:moveTo>
                    <a:lnTo>
                      <a:pt x="477151" y="0"/>
                    </a:lnTo>
                    <a:cubicBezTo>
                      <a:pt x="485193" y="0"/>
                      <a:pt x="492906" y="3195"/>
                      <a:pt x="498593" y="8882"/>
                    </a:cubicBezTo>
                    <a:cubicBezTo>
                      <a:pt x="504280" y="14569"/>
                      <a:pt x="507475" y="22282"/>
                      <a:pt x="507475" y="30324"/>
                    </a:cubicBezTo>
                    <a:lnTo>
                      <a:pt x="507475" y="30324"/>
                    </a:lnTo>
                    <a:cubicBezTo>
                      <a:pt x="507475" y="47072"/>
                      <a:pt x="493898" y="60649"/>
                      <a:pt x="477151" y="60649"/>
                    </a:cubicBezTo>
                    <a:lnTo>
                      <a:pt x="30324" y="60649"/>
                    </a:lnTo>
                    <a:cubicBezTo>
                      <a:pt x="22282" y="60649"/>
                      <a:pt x="14569" y="57454"/>
                      <a:pt x="8882" y="51767"/>
                    </a:cubicBezTo>
                    <a:cubicBezTo>
                      <a:pt x="3195" y="46080"/>
                      <a:pt x="0" y="38367"/>
                      <a:pt x="0" y="30324"/>
                    </a:cubicBezTo>
                    <a:lnTo>
                      <a:pt x="0" y="30324"/>
                    </a:lnTo>
                    <a:cubicBezTo>
                      <a:pt x="0" y="22282"/>
                      <a:pt x="3195" y="14569"/>
                      <a:pt x="8882" y="8882"/>
                    </a:cubicBezTo>
                    <a:cubicBezTo>
                      <a:pt x="14569" y="3195"/>
                      <a:pt x="22282" y="0"/>
                      <a:pt x="30324" y="0"/>
                    </a:cubicBezTo>
                    <a:close/>
                  </a:path>
                </a:pathLst>
              </a:custGeom>
              <a:solidFill>
                <a:srgbClr val="36363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507475" cy="117799"/>
              </a:xfrm>
              <a:prstGeom prst="rect">
                <a:avLst/>
              </a:prstGeom>
            </p:spPr>
            <p:txBody>
              <a:bodyPr lIns="52148" tIns="52148" rIns="52148" bIns="52148" rtlCol="0" anchor="ctr"/>
              <a:lstStyle/>
              <a:p>
                <a:pPr algn="ctr">
                  <a:lnSpc>
                    <a:spcPts val="3681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5128320" y="1205812"/>
            <a:ext cx="4015680" cy="7089560"/>
            <a:chOff x="0" y="0"/>
            <a:chExt cx="5354239" cy="945274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4239" cy="9452746"/>
              <a:chOff x="0" y="0"/>
              <a:chExt cx="682098" cy="120422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82098" cy="1204223"/>
              </a:xfrm>
              <a:custGeom>
                <a:avLst/>
                <a:gdLst/>
                <a:ahLst/>
                <a:cxnLst/>
                <a:rect l="l" t="t" r="r" b="b"/>
                <a:pathLst>
                  <a:path w="682098" h="1204223">
                    <a:moveTo>
                      <a:pt x="46320" y="0"/>
                    </a:moveTo>
                    <a:lnTo>
                      <a:pt x="635777" y="0"/>
                    </a:lnTo>
                    <a:cubicBezTo>
                      <a:pt x="648062" y="0"/>
                      <a:pt x="659844" y="4880"/>
                      <a:pt x="668531" y="13567"/>
                    </a:cubicBezTo>
                    <a:cubicBezTo>
                      <a:pt x="677217" y="22254"/>
                      <a:pt x="682098" y="34035"/>
                      <a:pt x="682098" y="46320"/>
                    </a:cubicBezTo>
                    <a:lnTo>
                      <a:pt x="682098" y="1157902"/>
                    </a:lnTo>
                    <a:cubicBezTo>
                      <a:pt x="682098" y="1170187"/>
                      <a:pt x="677217" y="1181969"/>
                      <a:pt x="668531" y="1190656"/>
                    </a:cubicBezTo>
                    <a:cubicBezTo>
                      <a:pt x="659844" y="1199342"/>
                      <a:pt x="648062" y="1204223"/>
                      <a:pt x="635777" y="1204223"/>
                    </a:cubicBezTo>
                    <a:lnTo>
                      <a:pt x="46320" y="1204223"/>
                    </a:lnTo>
                    <a:cubicBezTo>
                      <a:pt x="34035" y="1204223"/>
                      <a:pt x="22254" y="1199342"/>
                      <a:pt x="13567" y="1190656"/>
                    </a:cubicBezTo>
                    <a:cubicBezTo>
                      <a:pt x="4880" y="1181969"/>
                      <a:pt x="0" y="1170187"/>
                      <a:pt x="0" y="1157902"/>
                    </a:cubicBezTo>
                    <a:lnTo>
                      <a:pt x="0" y="46320"/>
                    </a:lnTo>
                    <a:cubicBezTo>
                      <a:pt x="0" y="34035"/>
                      <a:pt x="4880" y="22254"/>
                      <a:pt x="13567" y="13567"/>
                    </a:cubicBezTo>
                    <a:cubicBezTo>
                      <a:pt x="22254" y="4880"/>
                      <a:pt x="34035" y="0"/>
                      <a:pt x="4632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6589" t="-20922" r="-3578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63608" y="317692"/>
              <a:ext cx="2813046" cy="336191"/>
              <a:chOff x="0" y="0"/>
              <a:chExt cx="507475" cy="6064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7475" cy="60649"/>
              </a:xfrm>
              <a:custGeom>
                <a:avLst/>
                <a:gdLst/>
                <a:ahLst/>
                <a:cxnLst/>
                <a:rect l="l" t="t" r="r" b="b"/>
                <a:pathLst>
                  <a:path w="507475" h="60649">
                    <a:moveTo>
                      <a:pt x="30324" y="0"/>
                    </a:moveTo>
                    <a:lnTo>
                      <a:pt x="477151" y="0"/>
                    </a:lnTo>
                    <a:cubicBezTo>
                      <a:pt x="485193" y="0"/>
                      <a:pt x="492906" y="3195"/>
                      <a:pt x="498593" y="8882"/>
                    </a:cubicBezTo>
                    <a:cubicBezTo>
                      <a:pt x="504280" y="14569"/>
                      <a:pt x="507475" y="22282"/>
                      <a:pt x="507475" y="30324"/>
                    </a:cubicBezTo>
                    <a:lnTo>
                      <a:pt x="507475" y="30324"/>
                    </a:lnTo>
                    <a:cubicBezTo>
                      <a:pt x="507475" y="47072"/>
                      <a:pt x="493898" y="60649"/>
                      <a:pt x="477151" y="60649"/>
                    </a:cubicBezTo>
                    <a:lnTo>
                      <a:pt x="30324" y="60649"/>
                    </a:lnTo>
                    <a:cubicBezTo>
                      <a:pt x="22282" y="60649"/>
                      <a:pt x="14569" y="57454"/>
                      <a:pt x="8882" y="51767"/>
                    </a:cubicBezTo>
                    <a:cubicBezTo>
                      <a:pt x="3195" y="46080"/>
                      <a:pt x="0" y="38367"/>
                      <a:pt x="0" y="30324"/>
                    </a:cubicBezTo>
                    <a:lnTo>
                      <a:pt x="0" y="30324"/>
                    </a:lnTo>
                    <a:cubicBezTo>
                      <a:pt x="0" y="22282"/>
                      <a:pt x="3195" y="14569"/>
                      <a:pt x="8882" y="8882"/>
                    </a:cubicBezTo>
                    <a:cubicBezTo>
                      <a:pt x="14569" y="3195"/>
                      <a:pt x="22282" y="0"/>
                      <a:pt x="30324" y="0"/>
                    </a:cubicBezTo>
                    <a:close/>
                  </a:path>
                </a:pathLst>
              </a:custGeom>
              <a:solidFill>
                <a:srgbClr val="36363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507475" cy="117799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3681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384624" y="317692"/>
              <a:ext cx="2813046" cy="336191"/>
              <a:chOff x="0" y="0"/>
              <a:chExt cx="507475" cy="6064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07475" cy="60649"/>
              </a:xfrm>
              <a:custGeom>
                <a:avLst/>
                <a:gdLst/>
                <a:ahLst/>
                <a:cxnLst/>
                <a:rect l="l" t="t" r="r" b="b"/>
                <a:pathLst>
                  <a:path w="507475" h="60649">
                    <a:moveTo>
                      <a:pt x="30324" y="0"/>
                    </a:moveTo>
                    <a:lnTo>
                      <a:pt x="477151" y="0"/>
                    </a:lnTo>
                    <a:cubicBezTo>
                      <a:pt x="485193" y="0"/>
                      <a:pt x="492906" y="3195"/>
                      <a:pt x="498593" y="8882"/>
                    </a:cubicBezTo>
                    <a:cubicBezTo>
                      <a:pt x="504280" y="14569"/>
                      <a:pt x="507475" y="22282"/>
                      <a:pt x="507475" y="30324"/>
                    </a:cubicBezTo>
                    <a:lnTo>
                      <a:pt x="507475" y="30324"/>
                    </a:lnTo>
                    <a:cubicBezTo>
                      <a:pt x="507475" y="47072"/>
                      <a:pt x="493898" y="60649"/>
                      <a:pt x="477151" y="60649"/>
                    </a:cubicBezTo>
                    <a:lnTo>
                      <a:pt x="30324" y="60649"/>
                    </a:lnTo>
                    <a:cubicBezTo>
                      <a:pt x="22282" y="60649"/>
                      <a:pt x="14569" y="57454"/>
                      <a:pt x="8882" y="51767"/>
                    </a:cubicBezTo>
                    <a:cubicBezTo>
                      <a:pt x="3195" y="46080"/>
                      <a:pt x="0" y="38367"/>
                      <a:pt x="0" y="30324"/>
                    </a:cubicBezTo>
                    <a:lnTo>
                      <a:pt x="0" y="30324"/>
                    </a:lnTo>
                    <a:cubicBezTo>
                      <a:pt x="0" y="22282"/>
                      <a:pt x="3195" y="14569"/>
                      <a:pt x="8882" y="8882"/>
                    </a:cubicBezTo>
                    <a:cubicBezTo>
                      <a:pt x="14569" y="3195"/>
                      <a:pt x="22282" y="0"/>
                      <a:pt x="30324" y="0"/>
                    </a:cubicBezTo>
                    <a:close/>
                  </a:path>
                </a:pathLst>
              </a:custGeom>
              <a:solidFill>
                <a:srgbClr val="36363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507475" cy="117799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3681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4188894" y="2093460"/>
            <a:ext cx="3838679" cy="6201911"/>
            <a:chOff x="0" y="0"/>
            <a:chExt cx="5118239" cy="826921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118239" cy="8269215"/>
              <a:chOff x="0" y="0"/>
              <a:chExt cx="503083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0308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03083" h="812800">
                    <a:moveTo>
                      <a:pt x="48523" y="0"/>
                    </a:moveTo>
                    <a:lnTo>
                      <a:pt x="454560" y="0"/>
                    </a:lnTo>
                    <a:cubicBezTo>
                      <a:pt x="481359" y="0"/>
                      <a:pt x="503083" y="21725"/>
                      <a:pt x="503083" y="48523"/>
                    </a:cubicBezTo>
                    <a:lnTo>
                      <a:pt x="503083" y="764277"/>
                    </a:lnTo>
                    <a:cubicBezTo>
                      <a:pt x="503083" y="791075"/>
                      <a:pt x="481359" y="812800"/>
                      <a:pt x="454560" y="812800"/>
                    </a:cubicBezTo>
                    <a:lnTo>
                      <a:pt x="48523" y="812800"/>
                    </a:lnTo>
                    <a:cubicBezTo>
                      <a:pt x="21725" y="812800"/>
                      <a:pt x="0" y="791075"/>
                      <a:pt x="0" y="764277"/>
                    </a:cubicBezTo>
                    <a:lnTo>
                      <a:pt x="0" y="48523"/>
                    </a:lnTo>
                    <a:cubicBezTo>
                      <a:pt x="0" y="21725"/>
                      <a:pt x="21725" y="0"/>
                      <a:pt x="48523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6714" t="-25878" r="-35730" b="-2278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961753" y="0"/>
              <a:ext cx="3921269" cy="331578"/>
              <a:chOff x="0" y="0"/>
              <a:chExt cx="717240" cy="6064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17240" cy="60649"/>
              </a:xfrm>
              <a:custGeom>
                <a:avLst/>
                <a:gdLst/>
                <a:ahLst/>
                <a:cxnLst/>
                <a:rect l="l" t="t" r="r" b="b"/>
                <a:pathLst>
                  <a:path w="717240" h="60649">
                    <a:moveTo>
                      <a:pt x="30324" y="0"/>
                    </a:moveTo>
                    <a:lnTo>
                      <a:pt x="686915" y="0"/>
                    </a:lnTo>
                    <a:cubicBezTo>
                      <a:pt x="694958" y="0"/>
                      <a:pt x="702671" y="3195"/>
                      <a:pt x="708358" y="8882"/>
                    </a:cubicBezTo>
                    <a:cubicBezTo>
                      <a:pt x="714045" y="14569"/>
                      <a:pt x="717240" y="22282"/>
                      <a:pt x="717240" y="30324"/>
                    </a:cubicBezTo>
                    <a:lnTo>
                      <a:pt x="717240" y="30324"/>
                    </a:lnTo>
                    <a:cubicBezTo>
                      <a:pt x="717240" y="47072"/>
                      <a:pt x="703663" y="60649"/>
                      <a:pt x="686915" y="60649"/>
                    </a:cubicBezTo>
                    <a:lnTo>
                      <a:pt x="30324" y="60649"/>
                    </a:lnTo>
                    <a:cubicBezTo>
                      <a:pt x="22282" y="60649"/>
                      <a:pt x="14569" y="57454"/>
                      <a:pt x="8882" y="51767"/>
                    </a:cubicBezTo>
                    <a:cubicBezTo>
                      <a:pt x="3195" y="46080"/>
                      <a:pt x="0" y="38367"/>
                      <a:pt x="0" y="30324"/>
                    </a:cubicBezTo>
                    <a:lnTo>
                      <a:pt x="0" y="30324"/>
                    </a:lnTo>
                    <a:cubicBezTo>
                      <a:pt x="0" y="22282"/>
                      <a:pt x="3195" y="14569"/>
                      <a:pt x="8882" y="8882"/>
                    </a:cubicBezTo>
                    <a:cubicBezTo>
                      <a:pt x="14569" y="3195"/>
                      <a:pt x="22282" y="0"/>
                      <a:pt x="30324" y="0"/>
                    </a:cubicBezTo>
                    <a:close/>
                  </a:path>
                </a:pathLst>
              </a:custGeom>
              <a:solidFill>
                <a:srgbClr val="36363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717240" cy="117799"/>
              </a:xfrm>
              <a:prstGeom prst="rect">
                <a:avLst/>
              </a:prstGeom>
            </p:spPr>
            <p:txBody>
              <a:bodyPr lIns="52445" tIns="52445" rIns="52445" bIns="52445" rtlCol="0" anchor="ctr"/>
              <a:lstStyle/>
              <a:p>
                <a:pPr algn="ctr">
                  <a:lnSpc>
                    <a:spcPts val="3681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357455" y="3473638"/>
            <a:ext cx="4494640" cy="5537051"/>
            <a:chOff x="0" y="0"/>
            <a:chExt cx="5992853" cy="738273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992853" cy="7382735"/>
              <a:chOff x="0" y="0"/>
              <a:chExt cx="659781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5978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59781" h="812800">
                    <a:moveTo>
                      <a:pt x="41812" y="0"/>
                    </a:moveTo>
                    <a:lnTo>
                      <a:pt x="617969" y="0"/>
                    </a:lnTo>
                    <a:cubicBezTo>
                      <a:pt x="641062" y="0"/>
                      <a:pt x="659781" y="18720"/>
                      <a:pt x="659781" y="41812"/>
                    </a:cubicBezTo>
                    <a:lnTo>
                      <a:pt x="659781" y="770988"/>
                    </a:lnTo>
                    <a:cubicBezTo>
                      <a:pt x="659781" y="794080"/>
                      <a:pt x="641062" y="812800"/>
                      <a:pt x="617969" y="812800"/>
                    </a:cubicBezTo>
                    <a:lnTo>
                      <a:pt x="41812" y="812800"/>
                    </a:lnTo>
                    <a:cubicBezTo>
                      <a:pt x="18720" y="812800"/>
                      <a:pt x="0" y="794080"/>
                      <a:pt x="0" y="770988"/>
                    </a:cubicBezTo>
                    <a:lnTo>
                      <a:pt x="0" y="41812"/>
                    </a:lnTo>
                    <a:cubicBezTo>
                      <a:pt x="0" y="18720"/>
                      <a:pt x="18720" y="0"/>
                      <a:pt x="41812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6421" t="-37614" r="-18816" b="-518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996427" y="127322"/>
              <a:ext cx="2842121" cy="339665"/>
              <a:chOff x="0" y="0"/>
              <a:chExt cx="507475" cy="6064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07475" cy="60649"/>
              </a:xfrm>
              <a:custGeom>
                <a:avLst/>
                <a:gdLst/>
                <a:ahLst/>
                <a:cxnLst/>
                <a:rect l="l" t="t" r="r" b="b"/>
                <a:pathLst>
                  <a:path w="507475" h="60649">
                    <a:moveTo>
                      <a:pt x="30324" y="0"/>
                    </a:moveTo>
                    <a:lnTo>
                      <a:pt x="477151" y="0"/>
                    </a:lnTo>
                    <a:cubicBezTo>
                      <a:pt x="485193" y="0"/>
                      <a:pt x="492906" y="3195"/>
                      <a:pt x="498593" y="8882"/>
                    </a:cubicBezTo>
                    <a:cubicBezTo>
                      <a:pt x="504280" y="14569"/>
                      <a:pt x="507475" y="22282"/>
                      <a:pt x="507475" y="30324"/>
                    </a:cubicBezTo>
                    <a:lnTo>
                      <a:pt x="507475" y="30324"/>
                    </a:lnTo>
                    <a:cubicBezTo>
                      <a:pt x="507475" y="47072"/>
                      <a:pt x="493898" y="60649"/>
                      <a:pt x="477151" y="60649"/>
                    </a:cubicBezTo>
                    <a:lnTo>
                      <a:pt x="30324" y="60649"/>
                    </a:lnTo>
                    <a:cubicBezTo>
                      <a:pt x="22282" y="60649"/>
                      <a:pt x="14569" y="57454"/>
                      <a:pt x="8882" y="51767"/>
                    </a:cubicBezTo>
                    <a:cubicBezTo>
                      <a:pt x="3195" y="46080"/>
                      <a:pt x="0" y="38367"/>
                      <a:pt x="0" y="30324"/>
                    </a:cubicBezTo>
                    <a:lnTo>
                      <a:pt x="0" y="30324"/>
                    </a:lnTo>
                    <a:cubicBezTo>
                      <a:pt x="0" y="22282"/>
                      <a:pt x="3195" y="14569"/>
                      <a:pt x="8882" y="8882"/>
                    </a:cubicBezTo>
                    <a:cubicBezTo>
                      <a:pt x="14569" y="3195"/>
                      <a:pt x="22282" y="0"/>
                      <a:pt x="30324" y="0"/>
                    </a:cubicBezTo>
                    <a:close/>
                  </a:path>
                </a:pathLst>
              </a:custGeom>
              <a:solidFill>
                <a:srgbClr val="29282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57150"/>
                <a:ext cx="507475" cy="117799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3681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9593622" y="2882692"/>
            <a:ext cx="4145650" cy="1181892"/>
            <a:chOff x="0" y="0"/>
            <a:chExt cx="587993" cy="1676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7993" cy="167632"/>
            </a:xfrm>
            <a:custGeom>
              <a:avLst/>
              <a:gdLst/>
              <a:ahLst/>
              <a:cxnLst/>
              <a:rect l="l" t="t" r="r" b="b"/>
              <a:pathLst>
                <a:path w="587993" h="167632">
                  <a:moveTo>
                    <a:pt x="42952" y="0"/>
                  </a:moveTo>
                  <a:lnTo>
                    <a:pt x="545041" y="0"/>
                  </a:lnTo>
                  <a:cubicBezTo>
                    <a:pt x="568763" y="0"/>
                    <a:pt x="587993" y="19230"/>
                    <a:pt x="587993" y="42952"/>
                  </a:cubicBezTo>
                  <a:lnTo>
                    <a:pt x="587993" y="124680"/>
                  </a:lnTo>
                  <a:cubicBezTo>
                    <a:pt x="587993" y="148402"/>
                    <a:pt x="568763" y="167632"/>
                    <a:pt x="545041" y="167632"/>
                  </a:cubicBezTo>
                  <a:lnTo>
                    <a:pt x="42952" y="167632"/>
                  </a:lnTo>
                  <a:cubicBezTo>
                    <a:pt x="19230" y="167632"/>
                    <a:pt x="0" y="148402"/>
                    <a:pt x="0" y="124680"/>
                  </a:cubicBezTo>
                  <a:lnTo>
                    <a:pt x="0" y="42952"/>
                  </a:lnTo>
                  <a:cubicBezTo>
                    <a:pt x="0" y="19230"/>
                    <a:pt x="19230" y="0"/>
                    <a:pt x="42952" y="0"/>
                  </a:cubicBezTo>
                  <a:close/>
                </a:path>
              </a:pathLst>
            </a:custGeom>
            <a:blipFill>
              <a:blip r:embed="rId10"/>
              <a:stretch>
                <a:fillRect l="-15631" t="-646581" r="-36002" b="-242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7707" y="3171825"/>
            <a:ext cx="8781593" cy="6086475"/>
          </a:xfrm>
          <a:custGeom>
            <a:avLst/>
            <a:gdLst/>
            <a:ahLst/>
            <a:cxnLst/>
            <a:rect l="l" t="t" r="r" b="b"/>
            <a:pathLst>
              <a:path w="8781593" h="6086475">
                <a:moveTo>
                  <a:pt x="0" y="0"/>
                </a:moveTo>
                <a:lnTo>
                  <a:pt x="8781593" y="0"/>
                </a:lnTo>
                <a:lnTo>
                  <a:pt x="8781593" y="6086475"/>
                </a:lnTo>
                <a:lnTo>
                  <a:pt x="0" y="608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Competitive Environment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0725"/>
            <a:ext cx="38829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actors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05150"/>
            <a:ext cx="7300706" cy="684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FNAC DARTY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36 million Active customers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2nd French e-commerce destination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sell of everything, they have their on shop but also a marketplace where you can buy second hand items.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make money by offering a monthly subscription for sellers and by applying fees on transactions.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29406" y="3646127"/>
            <a:ext cx="8929894" cy="5581184"/>
          </a:xfrm>
          <a:custGeom>
            <a:avLst/>
            <a:gdLst/>
            <a:ahLst/>
            <a:cxnLst/>
            <a:rect l="l" t="t" r="r" b="b"/>
            <a:pathLst>
              <a:path w="8929894" h="5581184">
                <a:moveTo>
                  <a:pt x="0" y="0"/>
                </a:moveTo>
                <a:lnTo>
                  <a:pt x="8929894" y="0"/>
                </a:lnTo>
                <a:lnTo>
                  <a:pt x="8929894" y="5581184"/>
                </a:lnTo>
                <a:lnTo>
                  <a:pt x="0" y="558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Competitive Environment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0725"/>
            <a:ext cx="38829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actors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685" y="3268069"/>
            <a:ext cx="7556721" cy="684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Facebook Marketplace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billion monthly users worldwide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250 million sellers worldwide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are a free listing commerce plataform, they don’t charge for transactions nor for posting items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Their source of money come from advertisements and from sellers wanting to boost their products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sell everything (cars, electronics, clothes), but most of it are second hand items.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060" y="275887"/>
            <a:ext cx="3425629" cy="5775974"/>
            <a:chOff x="0" y="0"/>
            <a:chExt cx="1001397" cy="1688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1397" cy="1688462"/>
            </a:xfrm>
            <a:custGeom>
              <a:avLst/>
              <a:gdLst/>
              <a:ahLst/>
              <a:cxnLst/>
              <a:rect l="l" t="t" r="r" b="b"/>
              <a:pathLst>
                <a:path w="1001397" h="1688462">
                  <a:moveTo>
                    <a:pt x="45200" y="0"/>
                  </a:moveTo>
                  <a:lnTo>
                    <a:pt x="956197" y="0"/>
                  </a:lnTo>
                  <a:cubicBezTo>
                    <a:pt x="968185" y="0"/>
                    <a:pt x="979682" y="4762"/>
                    <a:pt x="988159" y="13239"/>
                  </a:cubicBezTo>
                  <a:cubicBezTo>
                    <a:pt x="996635" y="21715"/>
                    <a:pt x="1001397" y="33212"/>
                    <a:pt x="1001397" y="45200"/>
                  </a:cubicBezTo>
                  <a:lnTo>
                    <a:pt x="1001397" y="1643262"/>
                  </a:lnTo>
                  <a:cubicBezTo>
                    <a:pt x="1001397" y="1668226"/>
                    <a:pt x="981161" y="1688462"/>
                    <a:pt x="956197" y="1688462"/>
                  </a:cubicBezTo>
                  <a:lnTo>
                    <a:pt x="45200" y="1688462"/>
                  </a:lnTo>
                  <a:cubicBezTo>
                    <a:pt x="33212" y="1688462"/>
                    <a:pt x="21715" y="1683700"/>
                    <a:pt x="13239" y="1675224"/>
                  </a:cubicBezTo>
                  <a:cubicBezTo>
                    <a:pt x="4762" y="1666747"/>
                    <a:pt x="0" y="1655250"/>
                    <a:pt x="0" y="1643262"/>
                  </a:cubicBezTo>
                  <a:lnTo>
                    <a:pt x="0" y="45200"/>
                  </a:lnTo>
                  <a:cubicBezTo>
                    <a:pt x="0" y="33212"/>
                    <a:pt x="4762" y="21715"/>
                    <a:pt x="13239" y="13239"/>
                  </a:cubicBezTo>
                  <a:cubicBezTo>
                    <a:pt x="21715" y="4762"/>
                    <a:pt x="33212" y="0"/>
                    <a:pt x="45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001397" cy="170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75870" y="275887"/>
            <a:ext cx="3425629" cy="5775974"/>
            <a:chOff x="0" y="0"/>
            <a:chExt cx="1001397" cy="16884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1397" cy="1688462"/>
            </a:xfrm>
            <a:custGeom>
              <a:avLst/>
              <a:gdLst/>
              <a:ahLst/>
              <a:cxnLst/>
              <a:rect l="l" t="t" r="r" b="b"/>
              <a:pathLst>
                <a:path w="1001397" h="1688462">
                  <a:moveTo>
                    <a:pt x="45200" y="0"/>
                  </a:moveTo>
                  <a:lnTo>
                    <a:pt x="956197" y="0"/>
                  </a:lnTo>
                  <a:cubicBezTo>
                    <a:pt x="968185" y="0"/>
                    <a:pt x="979682" y="4762"/>
                    <a:pt x="988159" y="13239"/>
                  </a:cubicBezTo>
                  <a:cubicBezTo>
                    <a:pt x="996635" y="21715"/>
                    <a:pt x="1001397" y="33212"/>
                    <a:pt x="1001397" y="45200"/>
                  </a:cubicBezTo>
                  <a:lnTo>
                    <a:pt x="1001397" y="1643262"/>
                  </a:lnTo>
                  <a:cubicBezTo>
                    <a:pt x="1001397" y="1668226"/>
                    <a:pt x="981161" y="1688462"/>
                    <a:pt x="956197" y="1688462"/>
                  </a:cubicBezTo>
                  <a:lnTo>
                    <a:pt x="45200" y="1688462"/>
                  </a:lnTo>
                  <a:cubicBezTo>
                    <a:pt x="33212" y="1688462"/>
                    <a:pt x="21715" y="1683700"/>
                    <a:pt x="13239" y="1675224"/>
                  </a:cubicBezTo>
                  <a:cubicBezTo>
                    <a:pt x="4762" y="1666747"/>
                    <a:pt x="0" y="1655250"/>
                    <a:pt x="0" y="1643262"/>
                  </a:cubicBezTo>
                  <a:lnTo>
                    <a:pt x="0" y="45200"/>
                  </a:lnTo>
                  <a:cubicBezTo>
                    <a:pt x="0" y="33212"/>
                    <a:pt x="4762" y="21715"/>
                    <a:pt x="13239" y="13239"/>
                  </a:cubicBezTo>
                  <a:cubicBezTo>
                    <a:pt x="21715" y="4762"/>
                    <a:pt x="33212" y="0"/>
                    <a:pt x="45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01397" cy="170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29965" y="275887"/>
            <a:ext cx="3425629" cy="5775974"/>
            <a:chOff x="0" y="0"/>
            <a:chExt cx="1001397" cy="16884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1397" cy="1688462"/>
            </a:xfrm>
            <a:custGeom>
              <a:avLst/>
              <a:gdLst/>
              <a:ahLst/>
              <a:cxnLst/>
              <a:rect l="l" t="t" r="r" b="b"/>
              <a:pathLst>
                <a:path w="1001397" h="1688462">
                  <a:moveTo>
                    <a:pt x="45200" y="0"/>
                  </a:moveTo>
                  <a:lnTo>
                    <a:pt x="956197" y="0"/>
                  </a:lnTo>
                  <a:cubicBezTo>
                    <a:pt x="968185" y="0"/>
                    <a:pt x="979682" y="4762"/>
                    <a:pt x="988159" y="13239"/>
                  </a:cubicBezTo>
                  <a:cubicBezTo>
                    <a:pt x="996635" y="21715"/>
                    <a:pt x="1001397" y="33212"/>
                    <a:pt x="1001397" y="45200"/>
                  </a:cubicBezTo>
                  <a:lnTo>
                    <a:pt x="1001397" y="1643262"/>
                  </a:lnTo>
                  <a:cubicBezTo>
                    <a:pt x="1001397" y="1668226"/>
                    <a:pt x="981161" y="1688462"/>
                    <a:pt x="956197" y="1688462"/>
                  </a:cubicBezTo>
                  <a:lnTo>
                    <a:pt x="45200" y="1688462"/>
                  </a:lnTo>
                  <a:cubicBezTo>
                    <a:pt x="33212" y="1688462"/>
                    <a:pt x="21715" y="1683700"/>
                    <a:pt x="13239" y="1675224"/>
                  </a:cubicBezTo>
                  <a:cubicBezTo>
                    <a:pt x="4762" y="1666747"/>
                    <a:pt x="0" y="1655250"/>
                    <a:pt x="0" y="1643262"/>
                  </a:cubicBezTo>
                  <a:lnTo>
                    <a:pt x="0" y="45200"/>
                  </a:lnTo>
                  <a:cubicBezTo>
                    <a:pt x="0" y="33212"/>
                    <a:pt x="4762" y="21715"/>
                    <a:pt x="13239" y="13239"/>
                  </a:cubicBezTo>
                  <a:cubicBezTo>
                    <a:pt x="21715" y="4762"/>
                    <a:pt x="33212" y="0"/>
                    <a:pt x="45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01397" cy="170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4060" y="6178398"/>
            <a:ext cx="8297559" cy="3079902"/>
            <a:chOff x="0" y="0"/>
            <a:chExt cx="2198763" cy="816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98762" cy="816140"/>
            </a:xfrm>
            <a:custGeom>
              <a:avLst/>
              <a:gdLst/>
              <a:ahLst/>
              <a:cxnLst/>
              <a:rect l="l" t="t" r="r" b="b"/>
              <a:pathLst>
                <a:path w="2198762" h="816140">
                  <a:moveTo>
                    <a:pt x="18661" y="0"/>
                  </a:moveTo>
                  <a:lnTo>
                    <a:pt x="2180102" y="0"/>
                  </a:lnTo>
                  <a:cubicBezTo>
                    <a:pt x="2190408" y="0"/>
                    <a:pt x="2198762" y="8355"/>
                    <a:pt x="2198762" y="18661"/>
                  </a:cubicBezTo>
                  <a:lnTo>
                    <a:pt x="2198762" y="797480"/>
                  </a:lnTo>
                  <a:cubicBezTo>
                    <a:pt x="2198762" y="807786"/>
                    <a:pt x="2190408" y="816140"/>
                    <a:pt x="2180102" y="816140"/>
                  </a:cubicBezTo>
                  <a:lnTo>
                    <a:pt x="18661" y="816140"/>
                  </a:lnTo>
                  <a:cubicBezTo>
                    <a:pt x="8355" y="816140"/>
                    <a:pt x="0" y="807786"/>
                    <a:pt x="0" y="797480"/>
                  </a:cubicBezTo>
                  <a:lnTo>
                    <a:pt x="0" y="18661"/>
                  </a:lnTo>
                  <a:cubicBezTo>
                    <a:pt x="0" y="8355"/>
                    <a:pt x="8355" y="0"/>
                    <a:pt x="1866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98763" cy="835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03939" y="6178398"/>
            <a:ext cx="8297559" cy="3079902"/>
            <a:chOff x="0" y="0"/>
            <a:chExt cx="2198763" cy="8161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98762" cy="816140"/>
            </a:xfrm>
            <a:custGeom>
              <a:avLst/>
              <a:gdLst/>
              <a:ahLst/>
              <a:cxnLst/>
              <a:rect l="l" t="t" r="r" b="b"/>
              <a:pathLst>
                <a:path w="2198762" h="816140">
                  <a:moveTo>
                    <a:pt x="18661" y="0"/>
                  </a:moveTo>
                  <a:lnTo>
                    <a:pt x="2180102" y="0"/>
                  </a:lnTo>
                  <a:cubicBezTo>
                    <a:pt x="2190408" y="0"/>
                    <a:pt x="2198762" y="8355"/>
                    <a:pt x="2198762" y="18661"/>
                  </a:cubicBezTo>
                  <a:lnTo>
                    <a:pt x="2198762" y="797480"/>
                  </a:lnTo>
                  <a:cubicBezTo>
                    <a:pt x="2198762" y="807786"/>
                    <a:pt x="2190408" y="816140"/>
                    <a:pt x="2180102" y="816140"/>
                  </a:cubicBezTo>
                  <a:lnTo>
                    <a:pt x="18661" y="816140"/>
                  </a:lnTo>
                  <a:cubicBezTo>
                    <a:pt x="8355" y="816140"/>
                    <a:pt x="0" y="807786"/>
                    <a:pt x="0" y="797480"/>
                  </a:cubicBezTo>
                  <a:lnTo>
                    <a:pt x="0" y="18661"/>
                  </a:lnTo>
                  <a:cubicBezTo>
                    <a:pt x="0" y="8355"/>
                    <a:pt x="8355" y="0"/>
                    <a:pt x="1866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98763" cy="835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840992" y="275887"/>
            <a:ext cx="2957669" cy="2832445"/>
            <a:chOff x="0" y="0"/>
            <a:chExt cx="870921" cy="8340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0921" cy="834047"/>
            </a:xfrm>
            <a:custGeom>
              <a:avLst/>
              <a:gdLst/>
              <a:ahLst/>
              <a:cxnLst/>
              <a:rect l="l" t="t" r="r" b="b"/>
              <a:pathLst>
                <a:path w="870921" h="834047">
                  <a:moveTo>
                    <a:pt x="52352" y="0"/>
                  </a:moveTo>
                  <a:lnTo>
                    <a:pt x="818570" y="0"/>
                  </a:lnTo>
                  <a:cubicBezTo>
                    <a:pt x="847482" y="0"/>
                    <a:pt x="870921" y="23439"/>
                    <a:pt x="870921" y="52352"/>
                  </a:cubicBezTo>
                  <a:lnTo>
                    <a:pt x="870921" y="781696"/>
                  </a:lnTo>
                  <a:cubicBezTo>
                    <a:pt x="870921" y="795580"/>
                    <a:pt x="865405" y="808896"/>
                    <a:pt x="855588" y="818714"/>
                  </a:cubicBezTo>
                  <a:cubicBezTo>
                    <a:pt x="845770" y="828532"/>
                    <a:pt x="832454" y="834047"/>
                    <a:pt x="818570" y="834047"/>
                  </a:cubicBezTo>
                  <a:lnTo>
                    <a:pt x="52352" y="834047"/>
                  </a:lnTo>
                  <a:cubicBezTo>
                    <a:pt x="23439" y="834047"/>
                    <a:pt x="0" y="810609"/>
                    <a:pt x="0" y="781696"/>
                  </a:cubicBezTo>
                  <a:lnTo>
                    <a:pt x="0" y="52352"/>
                  </a:lnTo>
                  <a:cubicBezTo>
                    <a:pt x="0" y="38467"/>
                    <a:pt x="5516" y="25151"/>
                    <a:pt x="15333" y="15333"/>
                  </a:cubicBezTo>
                  <a:cubicBezTo>
                    <a:pt x="25151" y="5516"/>
                    <a:pt x="38467" y="0"/>
                    <a:pt x="523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70921" cy="853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86897" y="275887"/>
            <a:ext cx="2957669" cy="2832445"/>
            <a:chOff x="0" y="0"/>
            <a:chExt cx="870921" cy="8340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0921" cy="834047"/>
            </a:xfrm>
            <a:custGeom>
              <a:avLst/>
              <a:gdLst/>
              <a:ahLst/>
              <a:cxnLst/>
              <a:rect l="l" t="t" r="r" b="b"/>
              <a:pathLst>
                <a:path w="870921" h="834047">
                  <a:moveTo>
                    <a:pt x="52352" y="0"/>
                  </a:moveTo>
                  <a:lnTo>
                    <a:pt x="818570" y="0"/>
                  </a:lnTo>
                  <a:cubicBezTo>
                    <a:pt x="847482" y="0"/>
                    <a:pt x="870921" y="23439"/>
                    <a:pt x="870921" y="52352"/>
                  </a:cubicBezTo>
                  <a:lnTo>
                    <a:pt x="870921" y="781696"/>
                  </a:lnTo>
                  <a:cubicBezTo>
                    <a:pt x="870921" y="795580"/>
                    <a:pt x="865405" y="808896"/>
                    <a:pt x="855588" y="818714"/>
                  </a:cubicBezTo>
                  <a:cubicBezTo>
                    <a:pt x="845770" y="828532"/>
                    <a:pt x="832454" y="834047"/>
                    <a:pt x="818570" y="834047"/>
                  </a:cubicBezTo>
                  <a:lnTo>
                    <a:pt x="52352" y="834047"/>
                  </a:lnTo>
                  <a:cubicBezTo>
                    <a:pt x="23439" y="834047"/>
                    <a:pt x="0" y="810609"/>
                    <a:pt x="0" y="781696"/>
                  </a:cubicBezTo>
                  <a:lnTo>
                    <a:pt x="0" y="52352"/>
                  </a:lnTo>
                  <a:cubicBezTo>
                    <a:pt x="0" y="38467"/>
                    <a:pt x="5516" y="25151"/>
                    <a:pt x="15333" y="15333"/>
                  </a:cubicBezTo>
                  <a:cubicBezTo>
                    <a:pt x="25151" y="5516"/>
                    <a:pt x="38467" y="0"/>
                    <a:pt x="523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870921" cy="853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40992" y="3232156"/>
            <a:ext cx="2957669" cy="2819704"/>
            <a:chOff x="0" y="0"/>
            <a:chExt cx="864601" cy="82427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4601" cy="824270"/>
            </a:xfrm>
            <a:custGeom>
              <a:avLst/>
              <a:gdLst/>
              <a:ahLst/>
              <a:cxnLst/>
              <a:rect l="l" t="t" r="r" b="b"/>
              <a:pathLst>
                <a:path w="864601" h="824270">
                  <a:moveTo>
                    <a:pt x="52352" y="0"/>
                  </a:moveTo>
                  <a:lnTo>
                    <a:pt x="812249" y="0"/>
                  </a:lnTo>
                  <a:cubicBezTo>
                    <a:pt x="826134" y="0"/>
                    <a:pt x="839450" y="5516"/>
                    <a:pt x="849268" y="15333"/>
                  </a:cubicBezTo>
                  <a:cubicBezTo>
                    <a:pt x="859085" y="25151"/>
                    <a:pt x="864601" y="38467"/>
                    <a:pt x="864601" y="52352"/>
                  </a:cubicBezTo>
                  <a:lnTo>
                    <a:pt x="864601" y="771919"/>
                  </a:lnTo>
                  <a:cubicBezTo>
                    <a:pt x="864601" y="800832"/>
                    <a:pt x="841162" y="824270"/>
                    <a:pt x="812249" y="824270"/>
                  </a:cubicBezTo>
                  <a:lnTo>
                    <a:pt x="52352" y="824270"/>
                  </a:lnTo>
                  <a:cubicBezTo>
                    <a:pt x="38467" y="824270"/>
                    <a:pt x="25151" y="818755"/>
                    <a:pt x="15333" y="808937"/>
                  </a:cubicBezTo>
                  <a:cubicBezTo>
                    <a:pt x="5516" y="799119"/>
                    <a:pt x="0" y="785803"/>
                    <a:pt x="0" y="771919"/>
                  </a:cubicBezTo>
                  <a:lnTo>
                    <a:pt x="0" y="52352"/>
                  </a:lnTo>
                  <a:cubicBezTo>
                    <a:pt x="0" y="38467"/>
                    <a:pt x="5516" y="25151"/>
                    <a:pt x="15333" y="15333"/>
                  </a:cubicBezTo>
                  <a:cubicBezTo>
                    <a:pt x="25151" y="5516"/>
                    <a:pt x="38467" y="0"/>
                    <a:pt x="523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864601" cy="843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75996" y="3232156"/>
            <a:ext cx="2979289" cy="2819704"/>
            <a:chOff x="0" y="0"/>
            <a:chExt cx="870921" cy="8242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0921" cy="824270"/>
            </a:xfrm>
            <a:custGeom>
              <a:avLst/>
              <a:gdLst/>
              <a:ahLst/>
              <a:cxnLst/>
              <a:rect l="l" t="t" r="r" b="b"/>
              <a:pathLst>
                <a:path w="870921" h="824270">
                  <a:moveTo>
                    <a:pt x="51972" y="0"/>
                  </a:moveTo>
                  <a:lnTo>
                    <a:pt x="818949" y="0"/>
                  </a:lnTo>
                  <a:cubicBezTo>
                    <a:pt x="832733" y="0"/>
                    <a:pt x="845952" y="5476"/>
                    <a:pt x="855699" y="15222"/>
                  </a:cubicBezTo>
                  <a:cubicBezTo>
                    <a:pt x="865445" y="24969"/>
                    <a:pt x="870921" y="38188"/>
                    <a:pt x="870921" y="51972"/>
                  </a:cubicBezTo>
                  <a:lnTo>
                    <a:pt x="870921" y="772299"/>
                  </a:lnTo>
                  <a:cubicBezTo>
                    <a:pt x="870921" y="786083"/>
                    <a:pt x="865445" y="799302"/>
                    <a:pt x="855699" y="809048"/>
                  </a:cubicBezTo>
                  <a:cubicBezTo>
                    <a:pt x="845952" y="818795"/>
                    <a:pt x="832733" y="824270"/>
                    <a:pt x="818949" y="824270"/>
                  </a:cubicBezTo>
                  <a:lnTo>
                    <a:pt x="51972" y="824270"/>
                  </a:lnTo>
                  <a:cubicBezTo>
                    <a:pt x="38188" y="824270"/>
                    <a:pt x="24969" y="818795"/>
                    <a:pt x="15222" y="809048"/>
                  </a:cubicBezTo>
                  <a:cubicBezTo>
                    <a:pt x="5476" y="799302"/>
                    <a:pt x="0" y="786083"/>
                    <a:pt x="0" y="772299"/>
                  </a:cubicBezTo>
                  <a:lnTo>
                    <a:pt x="0" y="51972"/>
                  </a:lnTo>
                  <a:cubicBezTo>
                    <a:pt x="0" y="38188"/>
                    <a:pt x="5476" y="24969"/>
                    <a:pt x="15222" y="15222"/>
                  </a:cubicBezTo>
                  <a:cubicBezTo>
                    <a:pt x="24969" y="5476"/>
                    <a:pt x="38188" y="0"/>
                    <a:pt x="519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870921" cy="843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30668" y="453037"/>
            <a:ext cx="220313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 u="none" strike="noStrike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KEY ACTIVITIES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983824" y="275887"/>
            <a:ext cx="725864" cy="680473"/>
            <a:chOff x="0" y="0"/>
            <a:chExt cx="191174" cy="17921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076883" y="275887"/>
            <a:ext cx="725864" cy="680473"/>
            <a:chOff x="0" y="0"/>
            <a:chExt cx="191174" cy="17921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72797" y="3232156"/>
            <a:ext cx="725864" cy="680473"/>
            <a:chOff x="0" y="0"/>
            <a:chExt cx="191174" cy="17921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855755" y="6178398"/>
            <a:ext cx="725864" cy="680473"/>
            <a:chOff x="0" y="0"/>
            <a:chExt cx="191174" cy="1792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275634" y="6178398"/>
            <a:ext cx="725864" cy="680473"/>
            <a:chOff x="0" y="0"/>
            <a:chExt cx="191174" cy="17921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729420" y="3232156"/>
            <a:ext cx="725864" cy="680473"/>
            <a:chOff x="0" y="0"/>
            <a:chExt cx="191174" cy="17921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627683" y="275887"/>
            <a:ext cx="725864" cy="680473"/>
            <a:chOff x="0" y="0"/>
            <a:chExt cx="191174" cy="17921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718702" y="275887"/>
            <a:ext cx="725864" cy="680473"/>
            <a:chOff x="0" y="0"/>
            <a:chExt cx="191174" cy="17921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275634" y="275887"/>
            <a:ext cx="725864" cy="680473"/>
            <a:chOff x="0" y="0"/>
            <a:chExt cx="191174" cy="17921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1174" cy="179219"/>
            </a:xfrm>
            <a:custGeom>
              <a:avLst/>
              <a:gdLst/>
              <a:ahLst/>
              <a:cxnLst/>
              <a:rect l="l" t="t" r="r" b="b"/>
              <a:pathLst>
                <a:path w="191174" h="179219">
                  <a:moveTo>
                    <a:pt x="89610" y="0"/>
                  </a:moveTo>
                  <a:lnTo>
                    <a:pt x="101564" y="0"/>
                  </a:lnTo>
                  <a:cubicBezTo>
                    <a:pt x="151054" y="0"/>
                    <a:pt x="191174" y="40120"/>
                    <a:pt x="191174" y="89610"/>
                  </a:cubicBezTo>
                  <a:lnTo>
                    <a:pt x="191174" y="89610"/>
                  </a:lnTo>
                  <a:cubicBezTo>
                    <a:pt x="191174" y="139100"/>
                    <a:pt x="151054" y="179219"/>
                    <a:pt x="101564" y="179219"/>
                  </a:cubicBezTo>
                  <a:lnTo>
                    <a:pt x="89610" y="179219"/>
                  </a:lnTo>
                  <a:cubicBezTo>
                    <a:pt x="40120" y="179219"/>
                    <a:pt x="0" y="139100"/>
                    <a:pt x="0" y="89610"/>
                  </a:cubicBezTo>
                  <a:lnTo>
                    <a:pt x="0" y="89610"/>
                  </a:lnTo>
                  <a:cubicBezTo>
                    <a:pt x="0" y="40120"/>
                    <a:pt x="40120" y="0"/>
                    <a:pt x="89610" y="0"/>
                  </a:cubicBezTo>
                  <a:close/>
                </a:path>
              </a:pathLst>
            </a:custGeom>
            <a:solidFill>
              <a:srgbClr val="5ABB9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19050"/>
              <a:ext cx="191174" cy="198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6235068" y="411377"/>
            <a:ext cx="409493" cy="409493"/>
          </a:xfrm>
          <a:custGeom>
            <a:avLst/>
            <a:gdLst/>
            <a:ahLst/>
            <a:cxnLst/>
            <a:rect l="l" t="t" r="r" b="b"/>
            <a:pathLst>
              <a:path w="409493" h="409493">
                <a:moveTo>
                  <a:pt x="0" y="0"/>
                </a:moveTo>
                <a:lnTo>
                  <a:pt x="409493" y="0"/>
                </a:lnTo>
                <a:lnTo>
                  <a:pt x="409493" y="409493"/>
                </a:lnTo>
                <a:lnTo>
                  <a:pt x="0" y="40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3120705" y="415554"/>
            <a:ext cx="452103" cy="401138"/>
          </a:xfrm>
          <a:custGeom>
            <a:avLst/>
            <a:gdLst/>
            <a:ahLst/>
            <a:cxnLst/>
            <a:rect l="l" t="t" r="r" b="b"/>
            <a:pathLst>
              <a:path w="452103" h="401138">
                <a:moveTo>
                  <a:pt x="0" y="0"/>
                </a:moveTo>
                <a:lnTo>
                  <a:pt x="452103" y="0"/>
                </a:lnTo>
                <a:lnTo>
                  <a:pt x="452103" y="401139"/>
                </a:lnTo>
                <a:lnTo>
                  <a:pt x="0" y="40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8021315" y="6316107"/>
            <a:ext cx="394745" cy="405055"/>
          </a:xfrm>
          <a:custGeom>
            <a:avLst/>
            <a:gdLst/>
            <a:ahLst/>
            <a:cxnLst/>
            <a:rect l="l" t="t" r="r" b="b"/>
            <a:pathLst>
              <a:path w="394745" h="405055">
                <a:moveTo>
                  <a:pt x="0" y="0"/>
                </a:moveTo>
                <a:lnTo>
                  <a:pt x="394744" y="0"/>
                </a:lnTo>
                <a:lnTo>
                  <a:pt x="394744" y="405055"/>
                </a:lnTo>
                <a:lnTo>
                  <a:pt x="0" y="405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12959236" y="3372899"/>
            <a:ext cx="266234" cy="398988"/>
          </a:xfrm>
          <a:custGeom>
            <a:avLst/>
            <a:gdLst/>
            <a:ahLst/>
            <a:cxnLst/>
            <a:rect l="l" t="t" r="r" b="b"/>
            <a:pathLst>
              <a:path w="266234" h="398988">
                <a:moveTo>
                  <a:pt x="0" y="0"/>
                </a:moveTo>
                <a:lnTo>
                  <a:pt x="266233" y="0"/>
                </a:lnTo>
                <a:lnTo>
                  <a:pt x="266233" y="398988"/>
                </a:lnTo>
                <a:lnTo>
                  <a:pt x="0" y="398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16421884" y="402199"/>
            <a:ext cx="433363" cy="427848"/>
          </a:xfrm>
          <a:custGeom>
            <a:avLst/>
            <a:gdLst/>
            <a:ahLst/>
            <a:cxnLst/>
            <a:rect l="l" t="t" r="r" b="b"/>
            <a:pathLst>
              <a:path w="433363" h="427848">
                <a:moveTo>
                  <a:pt x="0" y="0"/>
                </a:moveTo>
                <a:lnTo>
                  <a:pt x="433364" y="0"/>
                </a:lnTo>
                <a:lnTo>
                  <a:pt x="433364" y="427848"/>
                </a:lnTo>
                <a:lnTo>
                  <a:pt x="0" y="427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12886409" y="445391"/>
            <a:ext cx="390449" cy="341465"/>
          </a:xfrm>
          <a:custGeom>
            <a:avLst/>
            <a:gdLst/>
            <a:ahLst/>
            <a:cxnLst/>
            <a:rect l="l" t="t" r="r" b="b"/>
            <a:pathLst>
              <a:path w="390449" h="341465">
                <a:moveTo>
                  <a:pt x="0" y="0"/>
                </a:moveTo>
                <a:lnTo>
                  <a:pt x="390449" y="0"/>
                </a:lnTo>
                <a:lnTo>
                  <a:pt x="390449" y="341465"/>
                </a:lnTo>
                <a:lnTo>
                  <a:pt x="0" y="3414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6212781" y="3400166"/>
            <a:ext cx="445895" cy="344454"/>
          </a:xfrm>
          <a:custGeom>
            <a:avLst/>
            <a:gdLst/>
            <a:ahLst/>
            <a:cxnLst/>
            <a:rect l="l" t="t" r="r" b="b"/>
            <a:pathLst>
              <a:path w="445895" h="344454">
                <a:moveTo>
                  <a:pt x="0" y="0"/>
                </a:moveTo>
                <a:lnTo>
                  <a:pt x="445895" y="0"/>
                </a:lnTo>
                <a:lnTo>
                  <a:pt x="445895" y="344454"/>
                </a:lnTo>
                <a:lnTo>
                  <a:pt x="0" y="3444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6430749" y="6316107"/>
            <a:ext cx="415635" cy="405055"/>
          </a:xfrm>
          <a:custGeom>
            <a:avLst/>
            <a:gdLst/>
            <a:ahLst/>
            <a:cxnLst/>
            <a:rect l="l" t="t" r="r" b="b"/>
            <a:pathLst>
              <a:path w="415635" h="405055">
                <a:moveTo>
                  <a:pt x="0" y="0"/>
                </a:moveTo>
                <a:lnTo>
                  <a:pt x="415635" y="0"/>
                </a:lnTo>
                <a:lnTo>
                  <a:pt x="415635" y="405055"/>
                </a:lnTo>
                <a:lnTo>
                  <a:pt x="0" y="4050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>
            <a:off x="9778650" y="404158"/>
            <a:ext cx="423931" cy="423931"/>
          </a:xfrm>
          <a:custGeom>
            <a:avLst/>
            <a:gdLst/>
            <a:ahLst/>
            <a:cxnLst/>
            <a:rect l="l" t="t" r="r" b="b"/>
            <a:pathLst>
              <a:path w="423931" h="423931">
                <a:moveTo>
                  <a:pt x="0" y="0"/>
                </a:moveTo>
                <a:lnTo>
                  <a:pt x="423931" y="0"/>
                </a:lnTo>
                <a:lnTo>
                  <a:pt x="423931" y="423931"/>
                </a:lnTo>
                <a:lnTo>
                  <a:pt x="0" y="4239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TextBox 66"/>
          <p:cNvSpPr txBox="1"/>
          <p:nvPr/>
        </p:nvSpPr>
        <p:spPr>
          <a:xfrm rot="-5400000">
            <a:off x="13110367" y="4386093"/>
            <a:ext cx="898241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u="none" strike="noStrike" spc="225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BUSINESS MODEL CANVAS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122511" y="453037"/>
            <a:ext cx="218688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 u="none" strike="noStrike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VALUE PROPOSITIONS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679443" y="453037"/>
            <a:ext cx="218688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CUSTOMER RELATIONSHIP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768416" y="453037"/>
            <a:ext cx="218688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CUSTOMER</a:t>
            </a:r>
          </a:p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SEGMENTS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27069" y="435866"/>
            <a:ext cx="223293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</a:pPr>
            <a:r>
              <a:rPr lang="en-US" sz="1802" b="1" u="none" strike="noStrike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KEY PARTNERS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74560" y="6432195"/>
            <a:ext cx="274302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COST STRUCTURE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894439" y="6432195"/>
            <a:ext cx="307120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REVENUE STREAM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4030668" y="3465746"/>
            <a:ext cx="220313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2"/>
              </a:lnSpc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KEY</a:t>
            </a:r>
          </a:p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RESOURCES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679443" y="3465746"/>
            <a:ext cx="220313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2"/>
              </a:lnSpc>
              <a:spcBef>
                <a:spcPct val="0"/>
              </a:spcBef>
            </a:pPr>
            <a:r>
              <a:rPr lang="en-US" sz="1802" b="1">
                <a:solidFill>
                  <a:srgbClr val="4E62A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CHANNELS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588634" y="1292059"/>
            <a:ext cx="3257749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International students coming to Île-de-France to take part in student mobilities </a:t>
            </a:r>
          </a:p>
          <a:p>
            <a:pPr algn="l">
              <a:lnSpc>
                <a:spcPts val="2402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Residents want to rent out their equipment (locals, previous students, businesses)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0430039" y="1187284"/>
            <a:ext cx="2846819" cy="133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216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Community engagement</a:t>
            </a:r>
          </a:p>
          <a:p>
            <a:pPr marL="432231" lvl="1" indent="-216116" algn="l">
              <a:lnSpc>
                <a:spcPts val="216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Rating, Review, and Feedback</a:t>
            </a:r>
          </a:p>
          <a:p>
            <a:pPr marL="432231" lvl="1" indent="-216116" algn="l">
              <a:lnSpc>
                <a:spcPts val="2162"/>
              </a:lnSpc>
              <a:buFont typeface="Arial"/>
              <a:buChar char="•"/>
            </a:pPr>
            <a:r>
              <a:rPr lang="en-US" sz="2001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Seamless Support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6932011" y="1368259"/>
            <a:ext cx="3191560" cy="362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164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Cheaper options for the temporary needed items</a:t>
            </a:r>
          </a:p>
          <a:p>
            <a:pPr algn="l">
              <a:lnSpc>
                <a:spcPts val="164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164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Saving time on searching </a:t>
            </a:r>
          </a:p>
          <a:p>
            <a:pPr algn="l">
              <a:lnSpc>
                <a:spcPts val="164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l">
              <a:lnSpc>
                <a:spcPts val="2282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2282"/>
              </a:lnSpc>
              <a:buFont typeface="Arial"/>
              <a:buChar char="•"/>
            </a:pPr>
            <a:r>
              <a:rPr lang="en-US" sz="2001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Monetize unused items  </a:t>
            </a:r>
          </a:p>
          <a:p>
            <a:pPr marL="432231" lvl="1" indent="-216116" algn="l">
              <a:lnSpc>
                <a:spcPts val="2282"/>
              </a:lnSpc>
              <a:buFont typeface="Arial"/>
              <a:buChar char="•"/>
            </a:pPr>
            <a:r>
              <a:rPr lang="en-US" sz="2001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Declutter living space</a:t>
            </a:r>
          </a:p>
          <a:p>
            <a:pPr algn="l">
              <a:lnSpc>
                <a:spcPts val="2282"/>
              </a:lnSpc>
            </a:pPr>
            <a:endParaRPr lang="en-US" sz="2001">
              <a:solidFill>
                <a:srgbClr val="5ABB9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228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Sustainable environment</a:t>
            </a:r>
          </a:p>
          <a:p>
            <a:pPr marL="432231" lvl="1" indent="-216116" algn="l">
              <a:lnSpc>
                <a:spcPts val="228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Community connection</a:t>
            </a:r>
          </a:p>
          <a:p>
            <a:pPr algn="l">
              <a:lnSpc>
                <a:spcPts val="164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0353547" y="3918261"/>
            <a:ext cx="301452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Mobile App Platform (iOS, Android)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Website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Social Media Marketing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Partnerships with  student organizations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910860" y="6832245"/>
            <a:ext cx="73647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Comission fee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Shipping fee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Premium account fee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Advertising</a:t>
            </a:r>
          </a:p>
          <a:p>
            <a:pPr algn="l">
              <a:lnSpc>
                <a:spcPts val="2402"/>
              </a:lnSpc>
              <a:spcBef>
                <a:spcPct val="0"/>
              </a:spcBef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3709688" y="4157493"/>
            <a:ext cx="30145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Technology team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Network effect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Marketing strategies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812563" y="936631"/>
            <a:ext cx="2846113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52" lvl="1" indent="-194526" algn="l">
              <a:lnSpc>
                <a:spcPts val="2162"/>
              </a:lnSpc>
              <a:spcBef>
                <a:spcPct val="0"/>
              </a:spcBef>
              <a:buFont typeface="Arial"/>
              <a:buChar char="•"/>
            </a:pPr>
            <a:r>
              <a:rPr lang="en-US" sz="1802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User Acquisition</a:t>
            </a:r>
          </a:p>
          <a:p>
            <a:pPr marL="389052" lvl="1" indent="-194526" algn="l">
              <a:lnSpc>
                <a:spcPts val="2162"/>
              </a:lnSpc>
              <a:spcBef>
                <a:spcPct val="0"/>
              </a:spcBef>
              <a:buFont typeface="Arial"/>
              <a:buChar char="•"/>
            </a:pPr>
            <a:r>
              <a:rPr lang="en-US" sz="1802" u="none" strike="noStrike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Networking and marketing</a:t>
            </a:r>
          </a:p>
          <a:p>
            <a:pPr marL="389052" lvl="1" indent="-194526" algn="l">
              <a:lnSpc>
                <a:spcPts val="2162"/>
              </a:lnSpc>
              <a:spcBef>
                <a:spcPct val="0"/>
              </a:spcBef>
              <a:buFont typeface="Arial"/>
              <a:buChar char="•"/>
            </a:pPr>
            <a:r>
              <a:rPr lang="en-US" sz="1802" u="none" strike="noStrike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Technical and customer support</a:t>
            </a:r>
          </a:p>
          <a:p>
            <a:pPr marL="389052" lvl="1" indent="-194526" algn="l">
              <a:lnSpc>
                <a:spcPts val="2162"/>
              </a:lnSpc>
              <a:spcBef>
                <a:spcPct val="0"/>
              </a:spcBef>
              <a:buFont typeface="Arial"/>
              <a:buChar char="•"/>
            </a:pPr>
            <a:r>
              <a:rPr lang="en-US" sz="1802" u="none" strike="noStrike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Verification processes for item owners and payments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81248" y="1043587"/>
            <a:ext cx="3191560" cy="508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192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Erasmus Student Network (ESN)</a:t>
            </a: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192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Student organizations within universities</a:t>
            </a: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192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Campus France</a:t>
            </a: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192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Platforms for renting accommodation (Studapart)</a:t>
            </a: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1921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ISIC</a:t>
            </a: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32231" lvl="1" indent="-216116" algn="l">
              <a:lnSpc>
                <a:spcPts val="2522"/>
              </a:lnSpc>
              <a:buFont typeface="Arial"/>
              <a:buChar char="•"/>
            </a:pPr>
            <a:r>
              <a:rPr lang="en-US" sz="2001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Individuals looking to rent out their equipment</a:t>
            </a:r>
          </a:p>
          <a:p>
            <a:pPr marL="432231" lvl="1" indent="-216116" algn="l">
              <a:lnSpc>
                <a:spcPts val="2522"/>
              </a:lnSpc>
              <a:buFont typeface="Arial"/>
              <a:buChar char="•"/>
            </a:pPr>
            <a:r>
              <a:rPr lang="en-US" sz="2001">
                <a:solidFill>
                  <a:srgbClr val="5ABB95"/>
                </a:solidFill>
                <a:latin typeface="Josefin Sans"/>
                <a:ea typeface="Josefin Sans"/>
                <a:cs typeface="Josefin Sans"/>
                <a:sym typeface="Josefin Sans"/>
              </a:rPr>
              <a:t>Delivery services</a:t>
            </a: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5ABB9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l">
              <a:lnSpc>
                <a:spcPts val="1921"/>
              </a:lnSpc>
            </a:pPr>
            <a:endParaRPr lang="en-US" sz="2001">
              <a:solidFill>
                <a:srgbClr val="5ABB9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308578" y="6956070"/>
            <a:ext cx="73647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Marketing and promotion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Platform maintenance and development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Salaries to employees</a:t>
            </a:r>
          </a:p>
          <a:p>
            <a:pPr marL="432231" lvl="1" indent="-216116" algn="l">
              <a:lnSpc>
                <a:spcPts val="2402"/>
              </a:lnSpc>
              <a:buFont typeface="Arial"/>
              <a:buChar char="•"/>
            </a:pPr>
            <a:r>
              <a:rPr lang="en-US" sz="2001">
                <a:solidFill>
                  <a:srgbClr val="4E62AF"/>
                </a:solidFill>
                <a:latin typeface="Josefin Sans"/>
                <a:ea typeface="Josefin Sans"/>
                <a:cs typeface="Josefin Sans"/>
                <a:sym typeface="Josefin Sans"/>
              </a:rPr>
              <a:t>Administrative cost </a:t>
            </a:r>
          </a:p>
          <a:p>
            <a:pPr algn="l">
              <a:lnSpc>
                <a:spcPts val="2402"/>
              </a:lnSpc>
              <a:spcBef>
                <a:spcPct val="0"/>
              </a:spcBef>
            </a:pPr>
            <a:endParaRPr lang="en-US" sz="2001">
              <a:solidFill>
                <a:srgbClr val="4E62A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4" name="Freeform 84"/>
          <p:cNvSpPr/>
          <p:nvPr/>
        </p:nvSpPr>
        <p:spPr>
          <a:xfrm>
            <a:off x="284060" y="9080145"/>
            <a:ext cx="2101104" cy="1465151"/>
          </a:xfrm>
          <a:custGeom>
            <a:avLst/>
            <a:gdLst/>
            <a:ahLst/>
            <a:cxnLst/>
            <a:rect l="l" t="t" r="r" b="b"/>
            <a:pathLst>
              <a:path w="2101104" h="1465151">
                <a:moveTo>
                  <a:pt x="0" y="0"/>
                </a:moveTo>
                <a:lnTo>
                  <a:pt x="2101104" y="0"/>
                </a:lnTo>
                <a:lnTo>
                  <a:pt x="2101104" y="1465151"/>
                </a:lnTo>
                <a:lnTo>
                  <a:pt x="0" y="14651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7232" y="7802319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249632" y="6505642"/>
            <a:ext cx="2310958" cy="921049"/>
            <a:chOff x="0" y="0"/>
            <a:chExt cx="608647" cy="2425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647" cy="242581"/>
            </a:xfrm>
            <a:custGeom>
              <a:avLst/>
              <a:gdLst/>
              <a:ahLst/>
              <a:cxnLst/>
              <a:rect l="l" t="t" r="r" b="b"/>
              <a:pathLst>
                <a:path w="608647" h="242581">
                  <a:moveTo>
                    <a:pt x="0" y="0"/>
                  </a:moveTo>
                  <a:lnTo>
                    <a:pt x="608647" y="0"/>
                  </a:lnTo>
                  <a:lnTo>
                    <a:pt x="608647" y="242581"/>
                  </a:lnTo>
                  <a:lnTo>
                    <a:pt x="0" y="242581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08647" cy="26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05564" y="2478550"/>
            <a:ext cx="9832151" cy="5917620"/>
          </a:xfrm>
          <a:custGeom>
            <a:avLst/>
            <a:gdLst/>
            <a:ahLst/>
            <a:cxnLst/>
            <a:rect l="l" t="t" r="r" b="b"/>
            <a:pathLst>
              <a:path w="9832151" h="5917620">
                <a:moveTo>
                  <a:pt x="0" y="0"/>
                </a:moveTo>
                <a:lnTo>
                  <a:pt x="9832151" y="0"/>
                </a:lnTo>
                <a:lnTo>
                  <a:pt x="9832151" y="5917619"/>
                </a:lnTo>
                <a:lnTo>
                  <a:pt x="0" y="591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806039" y="311101"/>
            <a:ext cx="945326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40"/>
              </a:lnSpc>
              <a:spcBef>
                <a:spcPct val="0"/>
              </a:spcBef>
            </a:pPr>
            <a:r>
              <a:rPr lang="en-US" sz="6700" b="1" spc="-1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668066" y="6505642"/>
            <a:ext cx="2310958" cy="921049"/>
            <a:chOff x="0" y="0"/>
            <a:chExt cx="608647" cy="2425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647" cy="242581"/>
            </a:xfrm>
            <a:custGeom>
              <a:avLst/>
              <a:gdLst/>
              <a:ahLst/>
              <a:cxnLst/>
              <a:rect l="l" t="t" r="r" b="b"/>
              <a:pathLst>
                <a:path w="608647" h="242581">
                  <a:moveTo>
                    <a:pt x="0" y="0"/>
                  </a:moveTo>
                  <a:lnTo>
                    <a:pt x="608647" y="0"/>
                  </a:lnTo>
                  <a:lnTo>
                    <a:pt x="608647" y="242581"/>
                  </a:lnTo>
                  <a:lnTo>
                    <a:pt x="0" y="242581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608647" cy="26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49632" y="7475120"/>
            <a:ext cx="2310958" cy="921049"/>
            <a:chOff x="0" y="0"/>
            <a:chExt cx="608647" cy="2425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647" cy="242581"/>
            </a:xfrm>
            <a:custGeom>
              <a:avLst/>
              <a:gdLst/>
              <a:ahLst/>
              <a:cxnLst/>
              <a:rect l="l" t="t" r="r" b="b"/>
              <a:pathLst>
                <a:path w="608647" h="242581">
                  <a:moveTo>
                    <a:pt x="0" y="0"/>
                  </a:moveTo>
                  <a:lnTo>
                    <a:pt x="608647" y="0"/>
                  </a:lnTo>
                  <a:lnTo>
                    <a:pt x="608647" y="242581"/>
                  </a:lnTo>
                  <a:lnTo>
                    <a:pt x="0" y="242581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608647" cy="26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68066" y="7475120"/>
            <a:ext cx="2310958" cy="921049"/>
            <a:chOff x="0" y="0"/>
            <a:chExt cx="608647" cy="2425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8647" cy="242581"/>
            </a:xfrm>
            <a:custGeom>
              <a:avLst/>
              <a:gdLst/>
              <a:ahLst/>
              <a:cxnLst/>
              <a:rect l="l" t="t" r="r" b="b"/>
              <a:pathLst>
                <a:path w="608647" h="242581">
                  <a:moveTo>
                    <a:pt x="0" y="0"/>
                  </a:moveTo>
                  <a:lnTo>
                    <a:pt x="608647" y="0"/>
                  </a:lnTo>
                  <a:lnTo>
                    <a:pt x="608647" y="242581"/>
                  </a:lnTo>
                  <a:lnTo>
                    <a:pt x="0" y="242581"/>
                  </a:ln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608647" cy="261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49632" y="6720421"/>
            <a:ext cx="2310958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62">
                <a:solidFill>
                  <a:srgbClr val="13193D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y1 to y2 (%)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68066" y="6720421"/>
            <a:ext cx="2310958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62">
                <a:solidFill>
                  <a:srgbClr val="13193D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y2 to y3 (%)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57107" y="7579589"/>
            <a:ext cx="231095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13193D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50%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68066" y="7602587"/>
            <a:ext cx="231095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13193D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30%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46447" y="5668075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Growth rate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46447" y="1967924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Total Sales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4828" y="2922332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Year 1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4828" y="3534226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Year 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24828" y="4095568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Year 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68066" y="2922332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57,360 €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68066" y="3534226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86,040 €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68066" y="4095568"/>
            <a:ext cx="2843238" cy="58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88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111,852 €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363" y="1507553"/>
            <a:ext cx="7622591" cy="4318991"/>
          </a:xfrm>
          <a:custGeom>
            <a:avLst/>
            <a:gdLst/>
            <a:ahLst/>
            <a:cxnLst/>
            <a:rect l="l" t="t" r="r" b="b"/>
            <a:pathLst>
              <a:path w="7622591" h="4318991">
                <a:moveTo>
                  <a:pt x="0" y="0"/>
                </a:moveTo>
                <a:lnTo>
                  <a:pt x="7622591" y="0"/>
                </a:lnTo>
                <a:lnTo>
                  <a:pt x="7622591" y="4318992"/>
                </a:lnTo>
                <a:lnTo>
                  <a:pt x="0" y="431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91363" y="6045620"/>
            <a:ext cx="7622591" cy="3835469"/>
          </a:xfrm>
          <a:custGeom>
            <a:avLst/>
            <a:gdLst/>
            <a:ahLst/>
            <a:cxnLst/>
            <a:rect l="l" t="t" r="r" b="b"/>
            <a:pathLst>
              <a:path w="7622591" h="3835469">
                <a:moveTo>
                  <a:pt x="0" y="0"/>
                </a:moveTo>
                <a:lnTo>
                  <a:pt x="7622591" y="0"/>
                </a:lnTo>
                <a:lnTo>
                  <a:pt x="7622591" y="3835469"/>
                </a:lnTo>
                <a:lnTo>
                  <a:pt x="0" y="3835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52099" y="1993012"/>
            <a:ext cx="10035901" cy="7667067"/>
          </a:xfrm>
          <a:custGeom>
            <a:avLst/>
            <a:gdLst/>
            <a:ahLst/>
            <a:cxnLst/>
            <a:rect l="l" t="t" r="r" b="b"/>
            <a:pathLst>
              <a:path w="10035901" h="7667067">
                <a:moveTo>
                  <a:pt x="0" y="0"/>
                </a:moveTo>
                <a:lnTo>
                  <a:pt x="10035901" y="0"/>
                </a:lnTo>
                <a:lnTo>
                  <a:pt x="10035901" y="7667066"/>
                </a:lnTo>
                <a:lnTo>
                  <a:pt x="0" y="766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17369" y="262452"/>
            <a:ext cx="945326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40"/>
              </a:lnSpc>
              <a:spcBef>
                <a:spcPct val="0"/>
              </a:spcBef>
            </a:pPr>
            <a:r>
              <a:rPr lang="en-US" sz="6700" b="1" spc="-1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 Projections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1643" y="2225200"/>
            <a:ext cx="10896182" cy="6716061"/>
          </a:xfrm>
          <a:custGeom>
            <a:avLst/>
            <a:gdLst/>
            <a:ahLst/>
            <a:cxnLst/>
            <a:rect l="l" t="t" r="r" b="b"/>
            <a:pathLst>
              <a:path w="10896182" h="6716061">
                <a:moveTo>
                  <a:pt x="0" y="0"/>
                </a:moveTo>
                <a:lnTo>
                  <a:pt x="10896182" y="0"/>
                </a:lnTo>
                <a:lnTo>
                  <a:pt x="10896182" y="6716061"/>
                </a:lnTo>
                <a:lnTo>
                  <a:pt x="0" y="6716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17369" y="509587"/>
            <a:ext cx="945326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40"/>
              </a:lnSpc>
              <a:spcBef>
                <a:spcPct val="0"/>
              </a:spcBef>
            </a:pPr>
            <a:r>
              <a:rPr lang="en-US" sz="6700" b="1" spc="-1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 Projections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08977" y="1809275"/>
            <a:ext cx="6782809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9"/>
              </a:lnSpc>
            </a:pPr>
            <a:r>
              <a:rPr lang="en-US" sz="4999" b="1" spc="-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€239,848.39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2461" y="2798085"/>
            <a:ext cx="27951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Total Revenue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08977" y="3798210"/>
            <a:ext cx="6782809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9"/>
              </a:lnSpc>
            </a:pPr>
            <a:r>
              <a:rPr lang="en-US" sz="4999" b="1" spc="-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€56,069.19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42461" y="4657725"/>
            <a:ext cx="27951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Total Net Profit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8652" y="7504446"/>
            <a:ext cx="6782809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9"/>
              </a:lnSpc>
            </a:pPr>
            <a:r>
              <a:rPr lang="en-US" sz="4999" b="1" spc="-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7457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71758" y="8393447"/>
            <a:ext cx="35365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# of Transactions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48652" y="5657850"/>
            <a:ext cx="6782809" cy="79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9"/>
              </a:lnSpc>
            </a:pPr>
            <a:r>
              <a:rPr lang="en-US" sz="4999" b="1" spc="-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€183,779.20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42461" y="6544130"/>
            <a:ext cx="27951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Total Expense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695837" y="-562581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337227" y="7767210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2154744"/>
                </a:moveTo>
                <a:lnTo>
                  <a:pt x="501468" y="2154744"/>
                </a:lnTo>
                <a:lnTo>
                  <a:pt x="501468" y="0"/>
                </a:lnTo>
                <a:lnTo>
                  <a:pt x="0" y="0"/>
                </a:lnTo>
                <a:lnTo>
                  <a:pt x="0" y="215474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18166" y="1235559"/>
            <a:ext cx="11728405" cy="7815882"/>
          </a:xfrm>
          <a:custGeom>
            <a:avLst/>
            <a:gdLst/>
            <a:ahLst/>
            <a:cxnLst/>
            <a:rect l="l" t="t" r="r" b="b"/>
            <a:pathLst>
              <a:path w="11728405" h="7815882">
                <a:moveTo>
                  <a:pt x="0" y="0"/>
                </a:moveTo>
                <a:lnTo>
                  <a:pt x="11728405" y="0"/>
                </a:lnTo>
                <a:lnTo>
                  <a:pt x="11728405" y="7815882"/>
                </a:lnTo>
                <a:lnTo>
                  <a:pt x="0" y="781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48600" y="4614862"/>
            <a:ext cx="49822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u="none" spc="-1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146" y="1028700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INVEST IN US!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23380" y="4537383"/>
            <a:ext cx="4920620" cy="246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87"/>
              </a:lnSpc>
              <a:spcBef>
                <a:spcPct val="0"/>
              </a:spcBef>
            </a:pPr>
            <a:r>
              <a:rPr lang="en-US" sz="1441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30k€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36825" y="2014537"/>
            <a:ext cx="9360175" cy="874214"/>
            <a:chOff x="0" y="-95251"/>
            <a:chExt cx="12480233" cy="1165618"/>
          </a:xfrm>
        </p:grpSpPr>
        <p:sp>
          <p:nvSpPr>
            <p:cNvPr id="6" name="Freeform 6"/>
            <p:cNvSpPr/>
            <p:nvPr/>
          </p:nvSpPr>
          <p:spPr>
            <a:xfrm>
              <a:off x="4000368" y="122174"/>
              <a:ext cx="3614854" cy="933620"/>
            </a:xfrm>
            <a:custGeom>
              <a:avLst/>
              <a:gdLst/>
              <a:ahLst/>
              <a:cxnLst/>
              <a:rect l="l" t="t" r="r" b="b"/>
              <a:pathLst>
                <a:path w="3614854" h="933620">
                  <a:moveTo>
                    <a:pt x="0" y="0"/>
                  </a:moveTo>
                  <a:lnTo>
                    <a:pt x="3614854" y="0"/>
                  </a:lnTo>
                  <a:lnTo>
                    <a:pt x="3614854" y="933619"/>
                  </a:lnTo>
                  <a:lnTo>
                    <a:pt x="0" y="933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8178" b="-1022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000368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And let’s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26725" y="-95251"/>
              <a:ext cx="4553508" cy="1165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together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4633055"/>
            <a:ext cx="3953712" cy="245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3"/>
              </a:lnSpc>
              <a:spcBef>
                <a:spcPct val="0"/>
              </a:spcBef>
            </a:pPr>
            <a:r>
              <a:rPr lang="en-US" sz="470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information support and partnerships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09360" y="6208360"/>
            <a:ext cx="3049940" cy="3049940"/>
          </a:xfrm>
          <a:custGeom>
            <a:avLst/>
            <a:gdLst/>
            <a:ahLst/>
            <a:cxnLst/>
            <a:rect l="l" t="t" r="r" b="b"/>
            <a:pathLst>
              <a:path w="3049940" h="3049940">
                <a:moveTo>
                  <a:pt x="0" y="0"/>
                </a:moveTo>
                <a:lnTo>
                  <a:pt x="3049940" y="0"/>
                </a:lnTo>
                <a:lnTo>
                  <a:pt x="3049940" y="3049940"/>
                </a:lnTo>
                <a:lnTo>
                  <a:pt x="0" y="3049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46336" y="6208360"/>
            <a:ext cx="3049940" cy="3049940"/>
          </a:xfrm>
          <a:custGeom>
            <a:avLst/>
            <a:gdLst/>
            <a:ahLst/>
            <a:cxnLst/>
            <a:rect l="l" t="t" r="r" b="b"/>
            <a:pathLst>
              <a:path w="3049940" h="3049940">
                <a:moveTo>
                  <a:pt x="0" y="0"/>
                </a:moveTo>
                <a:lnTo>
                  <a:pt x="3049940" y="0"/>
                </a:lnTo>
                <a:lnTo>
                  <a:pt x="3049940" y="3049940"/>
                </a:lnTo>
                <a:lnTo>
                  <a:pt x="0" y="304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33407" y="6208360"/>
            <a:ext cx="3049940" cy="3049940"/>
          </a:xfrm>
          <a:custGeom>
            <a:avLst/>
            <a:gdLst/>
            <a:ahLst/>
            <a:cxnLst/>
            <a:rect l="l" t="t" r="r" b="b"/>
            <a:pathLst>
              <a:path w="3049940" h="3049940">
                <a:moveTo>
                  <a:pt x="0" y="0"/>
                </a:moveTo>
                <a:lnTo>
                  <a:pt x="3049940" y="0"/>
                </a:lnTo>
                <a:lnTo>
                  <a:pt x="3049940" y="3049940"/>
                </a:lnTo>
                <a:lnTo>
                  <a:pt x="0" y="304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33407" y="5143500"/>
            <a:ext cx="2667627" cy="839090"/>
          </a:xfrm>
          <a:custGeom>
            <a:avLst/>
            <a:gdLst/>
            <a:ahLst/>
            <a:cxnLst/>
            <a:rect l="l" t="t" r="r" b="b"/>
            <a:pathLst>
              <a:path w="2667627" h="839090">
                <a:moveTo>
                  <a:pt x="0" y="0"/>
                </a:moveTo>
                <a:lnTo>
                  <a:pt x="2667627" y="0"/>
                </a:lnTo>
                <a:lnTo>
                  <a:pt x="2667627" y="839090"/>
                </a:lnTo>
                <a:lnTo>
                  <a:pt x="0" y="839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66894" y="6716015"/>
            <a:ext cx="791545" cy="791545"/>
          </a:xfrm>
          <a:custGeom>
            <a:avLst/>
            <a:gdLst/>
            <a:ahLst/>
            <a:cxnLst/>
            <a:rect l="l" t="t" r="r" b="b"/>
            <a:pathLst>
              <a:path w="791545" h="791545">
                <a:moveTo>
                  <a:pt x="0" y="0"/>
                </a:moveTo>
                <a:lnTo>
                  <a:pt x="791545" y="0"/>
                </a:lnTo>
                <a:lnTo>
                  <a:pt x="791545" y="791545"/>
                </a:lnTo>
                <a:lnTo>
                  <a:pt x="0" y="791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67293" y="6733810"/>
            <a:ext cx="775689" cy="773750"/>
          </a:xfrm>
          <a:custGeom>
            <a:avLst/>
            <a:gdLst/>
            <a:ahLst/>
            <a:cxnLst/>
            <a:rect l="l" t="t" r="r" b="b"/>
            <a:pathLst>
              <a:path w="775689" h="773750">
                <a:moveTo>
                  <a:pt x="0" y="0"/>
                </a:moveTo>
                <a:lnTo>
                  <a:pt x="775689" y="0"/>
                </a:lnTo>
                <a:lnTo>
                  <a:pt x="775689" y="773750"/>
                </a:lnTo>
                <a:lnTo>
                  <a:pt x="0" y="773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152557" y="6733810"/>
            <a:ext cx="773750" cy="773750"/>
          </a:xfrm>
          <a:custGeom>
            <a:avLst/>
            <a:gdLst/>
            <a:ahLst/>
            <a:cxnLst/>
            <a:rect l="l" t="t" r="r" b="b"/>
            <a:pathLst>
              <a:path w="773750" h="773750">
                <a:moveTo>
                  <a:pt x="0" y="0"/>
                </a:moveTo>
                <a:lnTo>
                  <a:pt x="773750" y="0"/>
                </a:lnTo>
                <a:lnTo>
                  <a:pt x="773750" y="773750"/>
                </a:lnTo>
                <a:lnTo>
                  <a:pt x="0" y="77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335882" y="6716015"/>
            <a:ext cx="791545" cy="791545"/>
          </a:xfrm>
          <a:custGeom>
            <a:avLst/>
            <a:gdLst/>
            <a:ahLst/>
            <a:cxnLst/>
            <a:rect l="l" t="t" r="r" b="b"/>
            <a:pathLst>
              <a:path w="791545" h="791545">
                <a:moveTo>
                  <a:pt x="0" y="0"/>
                </a:moveTo>
                <a:lnTo>
                  <a:pt x="791545" y="0"/>
                </a:lnTo>
                <a:lnTo>
                  <a:pt x="791545" y="791545"/>
                </a:lnTo>
                <a:lnTo>
                  <a:pt x="0" y="7915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98790" y="7783785"/>
            <a:ext cx="2353768" cy="1522103"/>
          </a:xfrm>
          <a:custGeom>
            <a:avLst/>
            <a:gdLst/>
            <a:ahLst/>
            <a:cxnLst/>
            <a:rect l="l" t="t" r="r" b="b"/>
            <a:pathLst>
              <a:path w="2353768" h="1522103">
                <a:moveTo>
                  <a:pt x="0" y="0"/>
                </a:moveTo>
                <a:lnTo>
                  <a:pt x="2353767" y="0"/>
                </a:lnTo>
                <a:lnTo>
                  <a:pt x="2353767" y="1522103"/>
                </a:lnTo>
                <a:lnTo>
                  <a:pt x="0" y="1522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66894" y="1533054"/>
            <a:ext cx="14967436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480"/>
              </a:lnSpc>
              <a:spcBef>
                <a:spcPct val="0"/>
              </a:spcBef>
            </a:pPr>
            <a:r>
              <a:rPr lang="en-US" sz="10400" b="1" u="none" spc="-197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7722" y="5293027"/>
            <a:ext cx="2118997" cy="51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84"/>
              </a:lnSpc>
            </a:pPr>
            <a:r>
              <a:rPr lang="en-US" sz="3218" spc="-64">
                <a:solidFill>
                  <a:srgbClr val="13193D"/>
                </a:solidFill>
                <a:latin typeface="Josefin Sans"/>
                <a:ea typeface="Josefin Sans"/>
                <a:cs typeface="Josefin Sans"/>
                <a:sym typeface="Josefin Sans"/>
              </a:rPr>
              <a:t>The 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894" y="3308132"/>
            <a:ext cx="13034140" cy="4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"Live Beyond Limits: No Storage, Just Thriving with Our Rent-a-Lifestyle Solutions!"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6894" y="5468240"/>
            <a:ext cx="678280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contactus@shareit.com</a:t>
            </a:r>
          </a:p>
          <a:p>
            <a:pPr marL="0" lvl="0" indent="0" algn="l">
              <a:lnSpc>
                <a:spcPts val="3900"/>
              </a:lnSpc>
            </a:pPr>
            <a:r>
              <a:rPr lang="en-US" sz="3000" spc="-6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shareit.com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979172" y="1650966"/>
            <a:ext cx="6763234" cy="6985068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854" r="-2012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13193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8742405" y="4037091"/>
            <a:ext cx="7920460" cy="2212818"/>
          </a:xfrm>
          <a:custGeom>
            <a:avLst/>
            <a:gdLst/>
            <a:ahLst/>
            <a:cxnLst/>
            <a:rect l="l" t="t" r="r" b="b"/>
            <a:pathLst>
              <a:path w="7920460" h="2212818">
                <a:moveTo>
                  <a:pt x="0" y="0"/>
                </a:moveTo>
                <a:lnTo>
                  <a:pt x="7920460" y="0"/>
                </a:lnTo>
                <a:lnTo>
                  <a:pt x="7920460" y="2212818"/>
                </a:lnTo>
                <a:lnTo>
                  <a:pt x="0" y="2212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7698" b="-9231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1655" y="1752631"/>
            <a:ext cx="6965025" cy="6965025"/>
          </a:xfrm>
          <a:custGeom>
            <a:avLst/>
            <a:gdLst/>
            <a:ahLst/>
            <a:cxnLst/>
            <a:rect l="l" t="t" r="r" b="b"/>
            <a:pathLst>
              <a:path w="6965025" h="6965025">
                <a:moveTo>
                  <a:pt x="0" y="0"/>
                </a:moveTo>
                <a:lnTo>
                  <a:pt x="6965025" y="0"/>
                </a:lnTo>
                <a:lnTo>
                  <a:pt x="6965025" y="6965025"/>
                </a:lnTo>
                <a:lnTo>
                  <a:pt x="0" y="6965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7191" y="3238089"/>
            <a:ext cx="5606493" cy="5606493"/>
          </a:xfrm>
          <a:custGeom>
            <a:avLst/>
            <a:gdLst/>
            <a:ahLst/>
            <a:cxnLst/>
            <a:rect l="l" t="t" r="r" b="b"/>
            <a:pathLst>
              <a:path w="5606493" h="5606493">
                <a:moveTo>
                  <a:pt x="0" y="0"/>
                </a:moveTo>
                <a:lnTo>
                  <a:pt x="5606492" y="0"/>
                </a:lnTo>
                <a:lnTo>
                  <a:pt x="5606492" y="5606493"/>
                </a:lnTo>
                <a:lnTo>
                  <a:pt x="0" y="560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26454" y="3113890"/>
            <a:ext cx="5603767" cy="5603767"/>
          </a:xfrm>
          <a:custGeom>
            <a:avLst/>
            <a:gdLst/>
            <a:ahLst/>
            <a:cxnLst/>
            <a:rect l="l" t="t" r="r" b="b"/>
            <a:pathLst>
              <a:path w="5603767" h="5603767">
                <a:moveTo>
                  <a:pt x="0" y="0"/>
                </a:moveTo>
                <a:lnTo>
                  <a:pt x="5603767" y="0"/>
                </a:lnTo>
                <a:lnTo>
                  <a:pt x="5603767" y="5603766"/>
                </a:lnTo>
                <a:lnTo>
                  <a:pt x="0" y="560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6695837" y="-562581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V="1">
            <a:off x="337227" y="7767210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2154744"/>
                </a:moveTo>
                <a:lnTo>
                  <a:pt x="501468" y="2154744"/>
                </a:lnTo>
                <a:lnTo>
                  <a:pt x="501468" y="0"/>
                </a:lnTo>
                <a:lnTo>
                  <a:pt x="0" y="0"/>
                </a:lnTo>
                <a:lnTo>
                  <a:pt x="0" y="21547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68998" y="4740944"/>
            <a:ext cx="3754128" cy="319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766" spc="-55">
                <a:solidFill>
                  <a:srgbClr val="13193D"/>
                </a:solidFill>
                <a:latin typeface="Josefin Sans"/>
                <a:ea typeface="Josefin Sans"/>
                <a:cs typeface="Josefin Sans"/>
                <a:sym typeface="Josefin Sans"/>
              </a:rPr>
              <a:t>High expenditures of the international exchange students on the items they need once or for a short periods of time</a:t>
            </a:r>
          </a:p>
          <a:p>
            <a:pPr marL="0" lvl="0" indent="0" algn="ctr">
              <a:lnSpc>
                <a:spcPts val="3595"/>
              </a:lnSpc>
            </a:pPr>
            <a:endParaRPr lang="en-US" sz="2766" spc="-55">
              <a:solidFill>
                <a:srgbClr val="13193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896680" y="4740944"/>
            <a:ext cx="4063316" cy="273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766" spc="-55">
                <a:solidFill>
                  <a:srgbClr val="13193D"/>
                </a:solidFill>
                <a:latin typeface="Josefin Sans"/>
                <a:ea typeface="Josefin Sans"/>
                <a:cs typeface="Josefin Sans"/>
                <a:sym typeface="Josefin Sans"/>
              </a:rPr>
              <a:t>Issues with getting rid of the items when students leave that lead to overconsumption and waste</a:t>
            </a:r>
          </a:p>
          <a:p>
            <a:pPr marL="0" lvl="0" indent="0" algn="ctr">
              <a:lnSpc>
                <a:spcPts val="3595"/>
              </a:lnSpc>
            </a:pPr>
            <a:endParaRPr lang="en-US" sz="2766" spc="-55">
              <a:solidFill>
                <a:srgbClr val="13193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4292" y="3783034"/>
            <a:ext cx="4779750" cy="334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404" b="1" spc="-68">
                <a:solidFill>
                  <a:srgbClr val="13193D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Lending peer-to-peer platform which allows to rent needed items from the local community</a:t>
            </a:r>
          </a:p>
          <a:p>
            <a:pPr marL="0" lvl="0" indent="0" algn="ctr">
              <a:lnSpc>
                <a:spcPts val="4425"/>
              </a:lnSpc>
            </a:pPr>
            <a:endParaRPr lang="en-US" sz="3404" b="1" spc="-68">
              <a:solidFill>
                <a:srgbClr val="13193D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93477" y="2583665"/>
            <a:ext cx="3305171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1124" y="2543844"/>
            <a:ext cx="3305171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4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1582" y="1123950"/>
            <a:ext cx="3305171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9"/>
              </a:lnSpc>
            </a:pPr>
            <a:r>
              <a:rPr lang="en-US" sz="46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12875" y="3003913"/>
            <a:ext cx="5651297" cy="5796202"/>
          </a:xfrm>
          <a:custGeom>
            <a:avLst/>
            <a:gdLst/>
            <a:ahLst/>
            <a:cxnLst/>
            <a:rect l="l" t="t" r="r" b="b"/>
            <a:pathLst>
              <a:path w="5651297" h="5796202">
                <a:moveTo>
                  <a:pt x="0" y="0"/>
                </a:moveTo>
                <a:lnTo>
                  <a:pt x="5651296" y="0"/>
                </a:lnTo>
                <a:lnTo>
                  <a:pt x="5651296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94535" y="1212743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Evidence-Based Facts of The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7860" y="3191510"/>
            <a:ext cx="8979399" cy="598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France saw a record rise in foreign students by 8% in 2021-2022 (Campus France, 2022).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Over 100,000 foreign students are enrolled in higher education establishments in Île-de-France (IAU, 2017).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192843" y="3497424"/>
            <a:ext cx="4117148" cy="4117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138569" y="3497424"/>
            <a:ext cx="4117148" cy="41171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9032282" y="3497424"/>
            <a:ext cx="4117148" cy="41171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2978008" y="3497424"/>
            <a:ext cx="4117148" cy="41171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85875"/>
            <a:ext cx="15723361" cy="10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7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Renting Platform Survey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5939" y="7708627"/>
            <a:ext cx="3430957" cy="100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Short-term stay in France.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1665" y="7708627"/>
            <a:ext cx="3430957" cy="15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Rented unfurnished places.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71209" y="7708627"/>
            <a:ext cx="3839295" cy="15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High expenditure on house equipment.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21104" y="7708627"/>
            <a:ext cx="3430957" cy="151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3261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Interested in renting platform.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04116" y="2530983"/>
            <a:ext cx="10342523" cy="51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319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Population of almost a 100 students.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522475" y="786474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8" y="0"/>
                </a:lnTo>
                <a:lnTo>
                  <a:pt x="501468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05603" y="2602044"/>
            <a:ext cx="9529460" cy="6656256"/>
          </a:xfrm>
          <a:custGeom>
            <a:avLst/>
            <a:gdLst/>
            <a:ahLst/>
            <a:cxnLst/>
            <a:rect l="l" t="t" r="r" b="b"/>
            <a:pathLst>
              <a:path w="9529460" h="6656256">
                <a:moveTo>
                  <a:pt x="0" y="0"/>
                </a:moveTo>
                <a:lnTo>
                  <a:pt x="9529460" y="0"/>
                </a:lnTo>
                <a:lnTo>
                  <a:pt x="9529460" y="6656256"/>
                </a:lnTo>
                <a:lnTo>
                  <a:pt x="0" y="6656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7227" y="3363591"/>
            <a:ext cx="8117411" cy="5669950"/>
          </a:xfrm>
          <a:custGeom>
            <a:avLst/>
            <a:gdLst/>
            <a:ahLst/>
            <a:cxnLst/>
            <a:rect l="l" t="t" r="r" b="b"/>
            <a:pathLst>
              <a:path w="8117411" h="5669950">
                <a:moveTo>
                  <a:pt x="0" y="0"/>
                </a:moveTo>
                <a:lnTo>
                  <a:pt x="8117411" y="0"/>
                </a:lnTo>
                <a:lnTo>
                  <a:pt x="8117411" y="5669950"/>
                </a:lnTo>
                <a:lnTo>
                  <a:pt x="0" y="566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4535" y="1216066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Solution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8441187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2312"/>
            <a:ext cx="18288000" cy="8969115"/>
          </a:xfrm>
          <a:custGeom>
            <a:avLst/>
            <a:gdLst/>
            <a:ahLst/>
            <a:cxnLst/>
            <a:rect l="l" t="t" r="r" b="b"/>
            <a:pathLst>
              <a:path w="18288000" h="8969115">
                <a:moveTo>
                  <a:pt x="0" y="0"/>
                </a:moveTo>
                <a:lnTo>
                  <a:pt x="18288000" y="0"/>
                </a:lnTo>
                <a:lnTo>
                  <a:pt x="18288000" y="8969115"/>
                </a:lnTo>
                <a:lnTo>
                  <a:pt x="0" y="896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95169" y="9182100"/>
            <a:ext cx="4897662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u="sng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  <a:hlinkClick r:id="rId5" tooltip="https://app.moqups.com/wdF69ZZg0zRbs9P9l2JYW6qrD2PvQtza/view/page/a880590a1"/>
              </a:rPr>
              <a:t>Link to our prototype</a:t>
            </a: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8441187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8982049"/>
          </a:xfrm>
          <a:custGeom>
            <a:avLst/>
            <a:gdLst/>
            <a:ahLst/>
            <a:cxnLst/>
            <a:rect l="l" t="t" r="r" b="b"/>
            <a:pathLst>
              <a:path w="18288000" h="8982049">
                <a:moveTo>
                  <a:pt x="0" y="0"/>
                </a:moveTo>
                <a:lnTo>
                  <a:pt x="18288000" y="0"/>
                </a:lnTo>
                <a:lnTo>
                  <a:pt x="18288000" y="8982049"/>
                </a:lnTo>
                <a:lnTo>
                  <a:pt x="0" y="8982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95169" y="9182100"/>
            <a:ext cx="4897662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u="sng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  <a:hlinkClick r:id="rId5" tooltip="https://app.moqups.com/wdF69ZZg0zRbs9P9l2JYW6qrD2PvQtza/view/page/a880590a1"/>
              </a:rPr>
              <a:t>Link to our prototype</a:t>
            </a: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63866" y="-497892"/>
            <a:ext cx="501468" cy="2154744"/>
          </a:xfrm>
          <a:custGeom>
            <a:avLst/>
            <a:gdLst/>
            <a:ahLst/>
            <a:cxnLst/>
            <a:rect l="l" t="t" r="r" b="b"/>
            <a:pathLst>
              <a:path w="501468" h="2154744">
                <a:moveTo>
                  <a:pt x="0" y="0"/>
                </a:moveTo>
                <a:lnTo>
                  <a:pt x="501467" y="0"/>
                </a:lnTo>
                <a:lnTo>
                  <a:pt x="501467" y="2154744"/>
                </a:lnTo>
                <a:lnTo>
                  <a:pt x="0" y="2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4535" y="801639"/>
            <a:ext cx="171597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Technical Roadmap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227" y="2533492"/>
            <a:ext cx="17522222" cy="799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How will the app be developed?      developed in-house at the beginning + 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                               outsourcing QA, UX and UI as we grow.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Versions of the app released quarterly per year.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about resources?      €7000 of the challenge.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                  Seeking investment and offer shares of up to 3%.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                  Taking salaries until second year and loaning it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                  to the company.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                  Looking for sponsorship of startup incubators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                              such as Agoranov.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224028" y="2876392"/>
            <a:ext cx="69333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6330542" y="6181725"/>
            <a:ext cx="69333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Microsoft Office PowerPoint</Application>
  <PresentationFormat>Custom</PresentationFormat>
  <Paragraphs>211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Montserrat Ultra-Bold</vt:lpstr>
      <vt:lpstr>Open Sans Bold</vt:lpstr>
      <vt:lpstr>Canva Sans Bold</vt:lpstr>
      <vt:lpstr>Canva Sans</vt:lpstr>
      <vt:lpstr>Josefin Sans Bold</vt:lpstr>
      <vt:lpstr>Montserrat Semi-Bold</vt:lpstr>
      <vt:lpstr>Josefin Sans</vt:lpstr>
      <vt:lpstr>Calibri</vt:lpstr>
      <vt:lpstr>Montserrat Bold</vt:lpstr>
      <vt:lpstr>Arial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shareit!</dc:title>
  <cp:lastModifiedBy>Vesethmollyka VAR</cp:lastModifiedBy>
  <cp:revision>2</cp:revision>
  <dcterms:created xsi:type="dcterms:W3CDTF">2006-08-16T00:00:00Z</dcterms:created>
  <dcterms:modified xsi:type="dcterms:W3CDTF">2024-10-05T13:30:32Z</dcterms:modified>
  <dc:identifier>DAF7d4zoyk8</dc:identifier>
</cp:coreProperties>
</file>